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9C4F3-DD7E-47AA-A872-34369B898AD7}" type="datetimeFigureOut">
              <a:rPr lang="ru-RU" smtClean="0"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BA3B-E5E0-494B-B875-043C61DCBC1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опыта работы</a:t>
            </a:r>
            <a:br>
              <a:rPr lang="ru-RU" dirty="0" smtClean="0"/>
            </a:br>
            <a:r>
              <a:rPr lang="ru-RU" dirty="0" smtClean="0"/>
              <a:t>Непышной Людмилы Алексеевны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Лапта на уроках легкой атлетики</a:t>
            </a:r>
            <a:endParaRPr lang="ru-RU" sz="8800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«Охота на зайцев»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Класс </a:t>
            </a:r>
            <a:r>
              <a:rPr lang="ru-RU" dirty="0" smtClean="0"/>
              <a:t>рассчитывается </a:t>
            </a:r>
            <a:r>
              <a:rPr lang="ru-RU" dirty="0"/>
              <a:t>на первый-второй. Первые номера - охотники, вторые - зайцы. Охотники располагаются на одной из линий (боковой или лицевой) площадки, в 2—3 м от которой находится линия метания, где лежат </a:t>
            </a:r>
            <a:r>
              <a:rPr lang="ru-RU" dirty="0" smtClean="0"/>
              <a:t>поролоновые </a:t>
            </a:r>
            <a:r>
              <a:rPr lang="ru-RU" dirty="0"/>
              <a:t>мячи по числу игроков. В 4—6 м от линии метания стоят зайцы. По сигналу </a:t>
            </a:r>
            <a:r>
              <a:rPr lang="ru-RU" dirty="0" smtClean="0"/>
              <a:t>зайцы </a:t>
            </a:r>
            <a:r>
              <a:rPr lang="ru-RU" dirty="0"/>
              <a:t>убегают по прямой, а охотники — </a:t>
            </a:r>
            <a:r>
              <a:rPr lang="ru-RU" dirty="0" smtClean="0"/>
              <a:t>подбегают </a:t>
            </a:r>
            <a:r>
              <a:rPr lang="ru-RU" dirty="0"/>
              <a:t>к мячам, берут их и, стоя на линии метания, бросают в зайцев, стремясь </a:t>
            </a:r>
            <a:r>
              <a:rPr lang="ru-RU" dirty="0" smtClean="0"/>
              <a:t>попасть </a:t>
            </a:r>
            <a:r>
              <a:rPr lang="ru-RU" dirty="0"/>
              <a:t>в них. </a:t>
            </a:r>
            <a:r>
              <a:rPr lang="ru-RU" dirty="0" smtClean="0"/>
              <a:t> </a:t>
            </a:r>
            <a:r>
              <a:rPr lang="ru-RU" dirty="0"/>
              <a:t>Охотник, попавший в зайца, зарабатывает 1 очко. Затем игроки меняются ролями. Выполнив определенное количество бросков, подводят итоги в парах или шеренгах. Побеждают те, кто набрал больше очков.</a:t>
            </a:r>
          </a:p>
          <a:p>
            <a:r>
              <a:rPr lang="ru-RU" dirty="0"/>
              <a:t>Варианты. Можно разнообразить игру, выполняя низкий или высокий старт из различных исходных положений (сидя, лежа), прыжки на месте, отжимание или </a:t>
            </a:r>
            <a:r>
              <a:rPr lang="ru-RU" dirty="0" smtClean="0"/>
              <a:t>предварительно </a:t>
            </a:r>
            <a:r>
              <a:rPr lang="ru-RU" dirty="0"/>
              <a:t>выполнив кувырок, хлопок в ладони и т. 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«Перебежки под обстрелом».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Играющие делятся на две команды. Первая — выстраивается на одной из лицевых линий </a:t>
            </a:r>
            <a:r>
              <a:rPr lang="ru-RU" dirty="0" smtClean="0"/>
              <a:t>площадки </a:t>
            </a:r>
            <a:r>
              <a:rPr lang="ru-RU" dirty="0"/>
              <a:t>в </a:t>
            </a:r>
            <a:r>
              <a:rPr lang="ru-RU" dirty="0" smtClean="0"/>
              <a:t>колонну </a:t>
            </a:r>
            <a:r>
              <a:rPr lang="ru-RU" dirty="0"/>
              <a:t>по одному. Игроки второй команды равномерно размещаются вдоль боковых линий площадки в парах лицом друг к другу. На каждую пару дают один мяч, который должен быть у игроков одной </a:t>
            </a:r>
            <a:r>
              <a:rPr lang="ru-RU" dirty="0" smtClean="0"/>
              <a:t>шеренги</a:t>
            </a:r>
            <a:r>
              <a:rPr lang="ru-RU" dirty="0"/>
              <a:t>. По сигналу учителя игроки первой команды по одному перебегают к </a:t>
            </a:r>
            <a:r>
              <a:rPr lang="ru-RU" dirty="0" smtClean="0"/>
              <a:t>противоположной </a:t>
            </a:r>
            <a:r>
              <a:rPr lang="ru-RU" dirty="0"/>
              <a:t>лицевой линии площадки. Бежать надо посередине, делая кратковременные остановки, приседания, кувырки, прыжки, стараясь увернуться от мяча. Следующий игрок бежит только тогда, когда вторая </a:t>
            </a:r>
            <a:r>
              <a:rPr lang="ru-RU" dirty="0" smtClean="0"/>
              <a:t>команда </a:t>
            </a:r>
            <a:r>
              <a:rPr lang="ru-RU" dirty="0"/>
              <a:t>подберет мячи и будет готова продолжить метания. Броски по бегущему выполняют сначала только с одной стороны, затем — с другой. Мяч надо стараться бросать в тот момент, когда перебегающий игрок бежит между парой! Каждый игрок, попавший в перебегающего, приносит своей команде 1 очко. Как только все игроки первой команды перебегут на противоположную сторону, команды меняются местами. Выигрывает та из них, которая набрала наибольшее число очков.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ru-RU" b="1" dirty="0"/>
              <a:t>«Осетры и браконьеры».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472608"/>
          </a:xfrm>
        </p:spPr>
        <p:txBody>
          <a:bodyPr>
            <a:noAutofit/>
          </a:bodyPr>
          <a:lstStyle/>
          <a:p>
            <a:r>
              <a:rPr lang="ru-RU" sz="2000" dirty="0"/>
              <a:t>Класс делится на две команды. В первой осетры, они располагаются в «море»,— за лицевой линией площадки. Им надо пройти по реке (</a:t>
            </a:r>
            <a:r>
              <a:rPr lang="ru-RU" sz="2000" dirty="0" smtClean="0"/>
              <a:t>площадке</a:t>
            </a:r>
            <a:r>
              <a:rPr lang="ru-RU" sz="2000" dirty="0"/>
              <a:t>) в ее верховье — за противоположную лицевую линию — на нерест, а затем </a:t>
            </a:r>
            <a:r>
              <a:rPr lang="ru-RU" sz="2000" dirty="0" smtClean="0"/>
              <a:t>вернуться </a:t>
            </a:r>
            <a:r>
              <a:rPr lang="ru-RU" sz="2000" dirty="0"/>
              <a:t>обратно. В другой команде </a:t>
            </a:r>
            <a:r>
              <a:rPr lang="ru-RU" sz="2000" dirty="0" smtClean="0"/>
              <a:t>браконьеры</a:t>
            </a:r>
            <a:r>
              <a:rPr lang="ru-RU" sz="2000" dirty="0"/>
              <a:t>, они располагаются на реке, сидя в условных лодках, и не могут одновременно грести и бросать острогу, поэтому без мяча они бегают, а с мячом в руках стоят на месте. Учитель вбрасывает браконьерам мяч на площадку, причём каждый раз </a:t>
            </a:r>
            <a:r>
              <a:rPr lang="ru-RU" sz="2000" dirty="0" smtClean="0"/>
              <a:t>по-разному</a:t>
            </a:r>
            <a:r>
              <a:rPr lang="ru-RU" sz="2000" dirty="0"/>
              <a:t>: рядом с линией моря, к линии </a:t>
            </a:r>
            <a:r>
              <a:rPr lang="ru-RU" sz="2000" dirty="0" smtClean="0"/>
              <a:t>нерестилища</a:t>
            </a:r>
            <a:r>
              <a:rPr lang="ru-RU" sz="2000" dirty="0"/>
              <a:t>, высоко вверх, ударом- о площадку и т. п. Вылет мяча из рук учителя служит сигналом осетрам. Они как можно быстрее стараются </a:t>
            </a:r>
            <a:r>
              <a:rPr lang="ru-RU" sz="2000" dirty="0" smtClean="0"/>
              <a:t>перебежать </a:t>
            </a:r>
            <a:r>
              <a:rPr lang="ru-RU" sz="2000" dirty="0"/>
              <a:t>по реке (площадке) к нерестилищу — противоположной </a:t>
            </a:r>
            <a:r>
              <a:rPr lang="ru-RU" sz="2000" dirty="0" smtClean="0"/>
              <a:t>лицевой линии </a:t>
            </a:r>
            <a:r>
              <a:rPr lang="ru-RU" sz="2000" dirty="0"/>
              <a:t>и без задержки возвратиться обратно, так как браконьерам можно выбивать осетров и на нерестилище. Браконьеры, </a:t>
            </a:r>
            <a:r>
              <a:rPr lang="ru-RU" sz="2000" dirty="0" smtClean="0"/>
              <a:t>подобрав </a:t>
            </a:r>
            <a:r>
              <a:rPr lang="ru-RU" sz="2000" dirty="0"/>
              <a:t>мяч, начинают выбивать осетров, и стараются набить их как можно больше. Мяч можно передавать друг другу. Каждое </a:t>
            </a:r>
            <a:r>
              <a:rPr lang="ru-RU" sz="2000" dirty="0" smtClean="0"/>
              <a:t>попадание </a:t>
            </a:r>
            <a:r>
              <a:rPr lang="ru-RU" sz="2000" dirty="0"/>
              <a:t>в осетра не выводит его из игры, а лишь дает 1 штрафное очко его команде.</a:t>
            </a:r>
            <a:r>
              <a:rPr lang="ru-RU" sz="2000" baseline="30000" dirty="0"/>
              <a:t> </a:t>
            </a:r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«Смелый прорыв»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Игра проводится на волейбольной или баскетбольной площадке поролоновыми или резиновыми мячами. Класс делится на две команды. Участники первой команды — </a:t>
            </a:r>
            <a:r>
              <a:rPr lang="ru-RU" dirty="0" smtClean="0"/>
              <a:t>перебегающие </a:t>
            </a:r>
            <a:r>
              <a:rPr lang="ru-RU" dirty="0"/>
              <a:t>— располагаются в городе за лицевой линией, стоя в колонне по одному или в одну шеренгу. По сигналу ее игроки по одному стараются перебежать площадку до противоположной лицевой линии и тотчас вернуться обратно. Как только первый </a:t>
            </a:r>
            <a:r>
              <a:rPr lang="ru-RU" dirty="0" smtClean="0"/>
              <a:t>перебегающий </a:t>
            </a:r>
            <a:r>
              <a:rPr lang="ru-RU" dirty="0"/>
              <a:t>игрок пересек линию города, </a:t>
            </a:r>
            <a:r>
              <a:rPr lang="ru-RU" dirty="0" smtClean="0"/>
              <a:t>начинает </a:t>
            </a:r>
            <a:r>
              <a:rPr lang="ru-RU" dirty="0"/>
              <a:t>перебежку второй игрок, и т. д. Вторая команда — стрелки, у каждого из них мяч. Все они первоначально располагаются вдоль боковой линии с одной стороны. Их задача осалить перебегающих, метая в них </a:t>
            </a:r>
            <a:r>
              <a:rPr lang="ru-RU" dirty="0" smtClean="0"/>
              <a:t>мяч</a:t>
            </a:r>
            <a:r>
              <a:rPr lang="ru-RU" dirty="0"/>
              <a:t>. Бегать с мячом в руках нельзя. После метания стрелок сам бежит за своим мячом и бросает следующий раз с того места, где его подобрал. Пробрасывать себе мяч </a:t>
            </a:r>
            <a:r>
              <a:rPr lang="ru-RU" dirty="0" smtClean="0"/>
              <a:t>нельзя</a:t>
            </a:r>
            <a:r>
              <a:rPr lang="ru-RU" dirty="0"/>
              <a:t>. Выбивать перебегающих можно только в пределах поля. Каждое попадание в игрока дает 1 очко команде стрелков. После того как перебежку совершили все игроки, команды меняются местами. Побеждает команда, набравшая больше очков.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«Борьба в тройках» 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Соревнуются две тройки между собой на отдельной площадке для лапты (можно уменьшенного размера). Одна </a:t>
            </a:r>
            <a:r>
              <a:rPr lang="ru-RU" dirty="0" smtClean="0"/>
              <a:t>тройка </a:t>
            </a:r>
            <a:r>
              <a:rPr lang="ru-RU" dirty="0"/>
              <a:t>располагается в поле, другая — в городе. Первый игрок города выполняет удар лаптой по мячу, выбивая его в поле. Если удар удачный, вся команда бежит одновременно. Если же нет,— бьет следующий игрок и т</a:t>
            </a:r>
            <a:r>
              <a:rPr lang="ru-RU" i="1" dirty="0"/>
              <a:t>. </a:t>
            </a:r>
            <a:r>
              <a:rPr lang="ru-RU" dirty="0"/>
              <a:t>д. Подачу выполняют всегда поочередно. Оставаться на кону нельзя, можно лишь </a:t>
            </a:r>
            <a:r>
              <a:rPr lang="ru-RU" dirty="0" smtClean="0"/>
              <a:t>задержаться</a:t>
            </a:r>
            <a:r>
              <a:rPr lang="ru-RU" dirty="0"/>
              <a:t>, но не более 5 сек. Игрок, успевший совершить полную перебежку, получает 1 очко. Игра со сменой ролей </a:t>
            </a:r>
            <a:r>
              <a:rPr lang="ru-RU" dirty="0" smtClean="0"/>
              <a:t>продолжается </a:t>
            </a:r>
            <a:r>
              <a:rPr lang="ru-RU" dirty="0"/>
              <a:t>на обусловленное число перебежек. </a:t>
            </a:r>
            <a:r>
              <a:rPr lang="ru-RU" dirty="0" smtClean="0"/>
              <a:t>Побеждает </a:t>
            </a:r>
            <a:r>
              <a:rPr lang="ru-RU" dirty="0"/>
              <a:t>тройка, набравшая больше очков.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«Охота на волка».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Играют в тройках (</a:t>
            </a:r>
            <a:r>
              <a:rPr lang="ru-RU" dirty="0" smtClean="0"/>
              <a:t>четверках</a:t>
            </a:r>
            <a:r>
              <a:rPr lang="ru-RU" dirty="0"/>
              <a:t>, пятерках). В каждой тройке два </a:t>
            </a:r>
            <a:r>
              <a:rPr lang="ru-RU" dirty="0" smtClean="0"/>
              <a:t>охотника</a:t>
            </a:r>
            <a:r>
              <a:rPr lang="ru-RU" dirty="0"/>
              <a:t>, имеющие мяч, и один волк. Волк </a:t>
            </a:r>
            <a:r>
              <a:rPr lang="ru-RU" dirty="0" smtClean="0"/>
              <a:t>свободно </a:t>
            </a:r>
            <a:r>
              <a:rPr lang="ru-RU" dirty="0"/>
              <a:t>передвигается по площадке, не </a:t>
            </a:r>
            <a:r>
              <a:rPr lang="ru-RU" dirty="0" smtClean="0"/>
              <a:t>выходя </a:t>
            </a:r>
            <a:r>
              <a:rPr lang="ru-RU" dirty="0"/>
              <a:t>за ее пределы, а охотники, передавая мяч друг другу, стараются догнать волка и осалить его мячом. Охотник с мячом в руках может сделать не более двух шагов, без мяча он передвигается по площадке </a:t>
            </a:r>
            <a:r>
              <a:rPr lang="ru-RU" dirty="0" smtClean="0"/>
              <a:t>свободно</a:t>
            </a:r>
            <a:r>
              <a:rPr lang="ru-RU" dirty="0"/>
              <a:t>, Каждое попадание в волка не выводит его из игры, а лишь дает 1 штрафное очко. В ходе игры участники  меняются ролями до тех пор; пока каждый не побывает в роли волка. Выигрывает тот, </a:t>
            </a:r>
            <a:r>
              <a:rPr lang="ru-RU" dirty="0" smtClean="0"/>
              <a:t>кто </a:t>
            </a:r>
            <a:r>
              <a:rPr lang="ru-RU" dirty="0"/>
              <a:t>набрал меньше </a:t>
            </a:r>
            <a:r>
              <a:rPr lang="ru-RU" dirty="0" smtClean="0"/>
              <a:t>штрафных </a:t>
            </a:r>
            <a:r>
              <a:rPr lang="ru-RU" dirty="0"/>
              <a:t>очков.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b="1" dirty="0"/>
              <a:t>Бегущий кабан».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Игра аналогична предыдущей, проводится на площадке </a:t>
            </a:r>
            <a:r>
              <a:rPr lang="ru-RU" dirty="0" smtClean="0"/>
              <a:t>для </a:t>
            </a:r>
            <a:r>
              <a:rPr lang="ru-RU" dirty="0"/>
              <a:t>лапты (можно уменьшенной). Один игрок — кабан, он располагается в городе. По </a:t>
            </a:r>
            <a:r>
              <a:rPr lang="ru-RU" dirty="0" smtClean="0"/>
              <a:t>сигналу </a:t>
            </a:r>
            <a:r>
              <a:rPr lang="ru-RU" dirty="0"/>
              <a:t>кабан начинает выполнять перебежки до кона и обратно, не останавливаясь за </a:t>
            </a:r>
            <a:r>
              <a:rPr lang="ru-RU" dirty="0" smtClean="0"/>
              <a:t>линией </a:t>
            </a:r>
            <a:r>
              <a:rPr lang="ru-RU" dirty="0"/>
              <a:t>кона и города. Каждая перебежка </a:t>
            </a:r>
            <a:r>
              <a:rPr lang="ru-RU" dirty="0" smtClean="0"/>
              <a:t>через </a:t>
            </a:r>
            <a:r>
              <a:rPr lang="ru-RU" dirty="0"/>
              <a:t>поле дает кабану 1 очко в том случае, если он не был осален мячом. Охотники действуют как в предыдущей игре, осаливая мячом кабана только в пределах поля, </a:t>
            </a:r>
            <a:r>
              <a:rPr lang="ru-RU" dirty="0" smtClean="0"/>
              <a:t>получая </a:t>
            </a:r>
            <a:r>
              <a:rPr lang="ru-RU" dirty="0"/>
              <a:t>за каждое попадание 1 очко. Выигрывает игрок, набравший больше очков.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«Бой </a:t>
            </a:r>
            <a:r>
              <a:rPr lang="ru-RU" b="1" dirty="0"/>
              <a:t>с тенью</a:t>
            </a:r>
            <a:r>
              <a:rPr lang="ru-RU" dirty="0"/>
              <a:t>».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Играют в парах. Один — тень,— встает у стены, второй — боец </a:t>
            </a:r>
            <a:r>
              <a:rPr lang="ru-RU" dirty="0" smtClean="0"/>
              <a:t>с поролоновым </a:t>
            </a:r>
            <a:r>
              <a:rPr lang="ru-RU" dirty="0"/>
              <a:t>мячом в руках располагается на расстоянии 4—5 м от стены. Боец, выполнив 5 бросков в тень, меняется с </a:t>
            </a:r>
            <a:r>
              <a:rPr lang="ru-RU" dirty="0" smtClean="0"/>
              <a:t>напарником </a:t>
            </a:r>
            <a:r>
              <a:rPr lang="ru-RU" dirty="0"/>
              <a:t>местами. Каждое попадание в тень дает игроку 1 очко. Побеждает игрок, сделавший большее число попаданий.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«Вышибалы».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Играют в тройках. Два </a:t>
            </a:r>
            <a:r>
              <a:rPr lang="ru-RU" dirty="0" smtClean="0"/>
              <a:t>игрока </a:t>
            </a:r>
            <a:r>
              <a:rPr lang="ru-RU" dirty="0"/>
              <a:t>(вышибалы) располагаются на </a:t>
            </a:r>
            <a:r>
              <a:rPr lang="ru-RU" dirty="0" smtClean="0"/>
              <a:t>расстоянии </a:t>
            </a:r>
            <a:r>
              <a:rPr lang="ru-RU" dirty="0"/>
              <a:t>9—15 м друг от друга, у них мяч. </a:t>
            </a:r>
            <a:r>
              <a:rPr lang="ru-RU" dirty="0" smtClean="0"/>
              <a:t>Третий </a:t>
            </a:r>
            <a:r>
              <a:rPr lang="ru-RU" i="1" dirty="0" smtClean="0"/>
              <a:t> </a:t>
            </a:r>
            <a:r>
              <a:rPr lang="ru-RU" dirty="0"/>
              <a:t>водящий </a:t>
            </a:r>
            <a:r>
              <a:rPr lang="ru-RU" dirty="0" smtClean="0"/>
              <a:t> </a:t>
            </a:r>
            <a:r>
              <a:rPr lang="ru-RU" dirty="0"/>
              <a:t>стоит между ними, он должен по возможности оставаться на месте (или располагается в обруче). Вышибалы, перебрасывая мяч, друг другу, стараются выбить водящего, который все время </a:t>
            </a:r>
            <a:r>
              <a:rPr lang="ru-RU" dirty="0" err="1"/>
              <a:t>уворачивается</a:t>
            </a:r>
            <a:r>
              <a:rPr lang="ru-RU" dirty="0"/>
              <a:t> от летящего мяча. При попадании в водящего вышибала  получает 1 очко и игра продолжается. Через определенное время игроки меняются местами до тех пор, пока каждый не побывает в роли водящего. </a:t>
            </a:r>
            <a:r>
              <a:rPr lang="ru-RU" dirty="0" smtClean="0"/>
              <a:t>Побеждает </a:t>
            </a:r>
            <a:r>
              <a:rPr lang="ru-RU" dirty="0"/>
              <a:t>игрок, имеющий  большее число очков.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«Перемена мест».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Водящий с мячом в 1 руках располагается между двумя другими  играющими, которые стоят на расстоянии 9—18 </a:t>
            </a:r>
            <a:r>
              <a:rPr lang="ru-RU" dirty="0" smtClean="0"/>
              <a:t>м. </a:t>
            </a:r>
            <a:r>
              <a:rPr lang="ru-RU" dirty="0"/>
              <a:t>По сигналу водящий подбрасывает мяч вверх на достаточную высоту,  позволяющую игрокам перебежать площадку, быстро поменявшись </a:t>
            </a:r>
            <a:r>
              <a:rPr lang="ru-RU" dirty="0" smtClean="0"/>
              <a:t>местами.                 </a:t>
            </a:r>
          </a:p>
          <a:p>
            <a:r>
              <a:rPr lang="ru-RU" dirty="0" smtClean="0"/>
              <a:t> </a:t>
            </a:r>
            <a:r>
              <a:rPr lang="ru-RU" dirty="0"/>
              <a:t>В это время водящий, поймав мяч, старается попасть им в любого из перебегающих. За каждое попадание он получает 1 очко. После  трех перебежек водящим становится </a:t>
            </a:r>
            <a:r>
              <a:rPr lang="ru-RU" dirty="0" smtClean="0"/>
              <a:t>другой, </a:t>
            </a:r>
            <a:r>
              <a:rPr lang="ru-RU" dirty="0"/>
              <a:t>3 игрок.  Побеждает тот,  кто набрал больше очков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Изучение и совершенствование техники и тактики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Всем </a:t>
            </a:r>
            <a:r>
              <a:rPr lang="ru-RU" b="1" dirty="0"/>
              <a:t>известно</a:t>
            </a:r>
            <a:r>
              <a:rPr lang="ru-RU" b="1" dirty="0" smtClean="0"/>
              <a:t>, </a:t>
            </a:r>
            <a:r>
              <a:rPr lang="ru-RU" b="1" dirty="0"/>
              <a:t>что </a:t>
            </a:r>
            <a:r>
              <a:rPr lang="ru-RU" b="1" dirty="0" smtClean="0"/>
              <a:t>лапта  </a:t>
            </a:r>
            <a:r>
              <a:rPr lang="ru-RU" b="1" dirty="0"/>
              <a:t>по своему игровому содержанию, беговым и </a:t>
            </a:r>
            <a:r>
              <a:rPr lang="ru-RU" b="1" dirty="0" smtClean="0"/>
              <a:t>метательным </a:t>
            </a:r>
            <a:r>
              <a:rPr lang="ru-RU" b="1" dirty="0"/>
              <a:t>действиям хорошо вписывается в уроки физической культуры и особенно в их легкоатлетический цикл. Поэтому вот уже ряд лет я использую эту русскую игру на уроках легкой атлетики, </a:t>
            </a:r>
            <a:r>
              <a:rPr lang="ru-RU" b="1" dirty="0" smtClean="0"/>
              <a:t>расширяя </a:t>
            </a:r>
            <a:r>
              <a:rPr lang="ru-RU" b="1" dirty="0"/>
              <a:t>арсенал средств легкоатлетической подготовки школьников. Включаю лапту в уроки с осени начиная с начальных </a:t>
            </a:r>
            <a:r>
              <a:rPr lang="ru-RU" b="1" dirty="0" smtClean="0"/>
              <a:t>классов</a:t>
            </a:r>
            <a:r>
              <a:rPr lang="ru-RU" b="1" dirty="0"/>
              <a:t>.                                            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/>
          <a:lstStyle/>
          <a:p>
            <a:r>
              <a:rPr lang="ru-RU" sz="8000" dirty="0"/>
              <a:t>«Что за </a:t>
            </a:r>
            <a:r>
              <a:rPr lang="ru-RU" sz="8000" dirty="0" smtClean="0"/>
              <a:t>прелесть</a:t>
            </a:r>
          </a:p>
          <a:p>
            <a:r>
              <a:rPr lang="ru-RU" sz="8000" dirty="0" smtClean="0"/>
              <a:t> </a:t>
            </a:r>
            <a:r>
              <a:rPr lang="ru-RU" sz="8000" dirty="0"/>
              <a:t>— русская </a:t>
            </a:r>
            <a:r>
              <a:rPr lang="ru-RU" sz="8000" dirty="0" smtClean="0"/>
              <a:t>   </a:t>
            </a:r>
          </a:p>
          <a:p>
            <a:r>
              <a:rPr lang="ru-RU" sz="8000" dirty="0"/>
              <a:t> </a:t>
            </a:r>
            <a:r>
              <a:rPr lang="ru-RU" sz="8000" dirty="0" smtClean="0"/>
              <a:t>               лапта!» </a:t>
            </a:r>
            <a:endParaRPr lang="ru-RU" sz="8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Инвентарь: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Для игры </a:t>
            </a:r>
            <a:r>
              <a:rPr lang="ru-RU" dirty="0" smtClean="0"/>
              <a:t>достаточно </a:t>
            </a:r>
            <a:r>
              <a:rPr lang="ru-RU" dirty="0"/>
              <a:t>иметь один мяч и </a:t>
            </a:r>
            <a:r>
              <a:rPr lang="ru-RU" dirty="0" smtClean="0"/>
              <a:t>лапту </a:t>
            </a:r>
            <a:r>
              <a:rPr lang="ru-RU" dirty="0"/>
              <a:t>(биту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флажки для установки  на площадке и один для судьи; 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Весь инвентарь для лапты можно </a:t>
            </a:r>
            <a:r>
              <a:rPr lang="ru-RU" dirty="0" smtClean="0"/>
              <a:t>изготовить </a:t>
            </a:r>
            <a:r>
              <a:rPr lang="ru-RU" dirty="0"/>
              <a:t>своими </a:t>
            </a:r>
            <a:r>
              <a:rPr lang="ru-RU" dirty="0" smtClean="0"/>
              <a:t>силами.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ловле и броскам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25144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/>
              <a:t>1.   Имитация - положения рук при ловле мяча (показать и опробовать).</a:t>
            </a:r>
          </a:p>
          <a:p>
            <a:r>
              <a:rPr lang="ru-RU" sz="6200" dirty="0"/>
              <a:t>2. Ловля мяча с собственного </a:t>
            </a:r>
            <a:r>
              <a:rPr lang="ru-RU" sz="6200" dirty="0" smtClean="0"/>
              <a:t>подбрасывания </a:t>
            </a:r>
            <a:r>
              <a:rPr lang="ru-RU" sz="6200" dirty="0"/>
              <a:t>на небольшую </a:t>
            </a:r>
            <a:r>
              <a:rPr lang="ru-RU" sz="6200" dirty="0" smtClean="0"/>
              <a:t>высоту.           </a:t>
            </a:r>
            <a:endParaRPr lang="ru-RU" sz="6200" dirty="0"/>
          </a:p>
          <a:p>
            <a:r>
              <a:rPr lang="ru-RU" sz="6200" dirty="0"/>
              <a:t>3. Ловля мяча с акцентом на амортизацию.</a:t>
            </a:r>
          </a:p>
          <a:p>
            <a:r>
              <a:rPr lang="ru-RU" sz="6200" dirty="0"/>
              <a:t>4.  Подбросив мяч перед собой, поймать его после отскока от пола (земли).</a:t>
            </a:r>
          </a:p>
          <a:p>
            <a:r>
              <a:rPr lang="ru-RU" sz="6200" dirty="0"/>
              <a:t>5.  Подбросив мяч чуть вперед (на 1 </a:t>
            </a:r>
            <a:r>
              <a:rPr lang="ru-RU" sz="6200" i="1" dirty="0"/>
              <a:t>шаг), </a:t>
            </a:r>
            <a:r>
              <a:rPr lang="ru-RU" sz="6200" dirty="0"/>
              <a:t>переместиться и поймать его. </a:t>
            </a:r>
            <a:endParaRPr lang="ru-RU" sz="6200" dirty="0" smtClean="0"/>
          </a:p>
          <a:p>
            <a:r>
              <a:rPr lang="ru-RU" sz="6200" dirty="0" smtClean="0"/>
              <a:t>6</a:t>
            </a:r>
            <a:r>
              <a:rPr lang="ru-RU" sz="6200" dirty="0"/>
              <a:t>.  То же, что в упр. 5, но подбрасывая мяч в стороны.</a:t>
            </a:r>
          </a:p>
          <a:p>
            <a:r>
              <a:rPr lang="ru-RU" sz="6200" dirty="0"/>
              <a:t>7.  Подбросив мяч над головой и сделав шаг назад, поймать его.                               </a:t>
            </a:r>
          </a:p>
          <a:p>
            <a:r>
              <a:rPr lang="ru-RU" sz="6200" dirty="0"/>
              <a:t>8.  То же, что упр. 7, но мяч подбросить чуть за голову и отбежав спиной вперед, поймать его. </a:t>
            </a:r>
          </a:p>
          <a:p>
            <a:r>
              <a:rPr lang="ru-RU" sz="6200" dirty="0" smtClean="0"/>
              <a:t>9.  Подбросив </a:t>
            </a:r>
            <a:r>
              <a:rPr lang="ru-RU" sz="6200" dirty="0"/>
              <a:t>мяч на 2—3 м вперед, выбежать к мячу, и, выполнив остановку скачком или шагом, поймать его.</a:t>
            </a:r>
          </a:p>
          <a:p>
            <a:r>
              <a:rPr lang="ru-RU" sz="6200" dirty="0"/>
              <a:t>10.  Подбросив мяч за голову на 2—3 м назад, повернуться кругом и, подбежав, </a:t>
            </a:r>
            <a:r>
              <a:rPr lang="ru-RU" sz="6200" dirty="0" smtClean="0"/>
              <a:t>поймать мяч</a:t>
            </a:r>
            <a:endParaRPr lang="ru-RU" sz="6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760640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sz="3800" dirty="0" smtClean="0"/>
              <a:t>11</a:t>
            </a:r>
            <a:r>
              <a:rPr lang="ru-RU" sz="3800" dirty="0"/>
              <a:t>.  Подбросив мяч вверх перед собой и быстро наклонившись, дотронуться обеими руками до пола, выпрямляясь поймать </a:t>
            </a:r>
            <a:r>
              <a:rPr lang="ru-RU" sz="3800" dirty="0" smtClean="0"/>
              <a:t>мяч.</a:t>
            </a:r>
            <a:endParaRPr lang="ru-RU" sz="3800" dirty="0"/>
          </a:p>
          <a:p>
            <a:r>
              <a:rPr lang="ru-RU" sz="3800" dirty="0"/>
              <a:t>12.   Подбросив мяч перед собой вверх, поймать его в прыжке как можно выше.</a:t>
            </a:r>
          </a:p>
          <a:p>
            <a:r>
              <a:rPr lang="ru-RU" sz="3800" dirty="0"/>
              <a:t>13.  Подбросив мяч перед собой, повернуться кругом и поймать его. </a:t>
            </a:r>
          </a:p>
          <a:p>
            <a:r>
              <a:rPr lang="ru-RU" sz="3800" dirty="0"/>
              <a:t>14.  Имитация положения рук при броске </a:t>
            </a:r>
            <a:r>
              <a:rPr lang="ru-RU" sz="3800" dirty="0" smtClean="0"/>
              <a:t>мяча</a:t>
            </a:r>
            <a:endParaRPr lang="ru-RU" sz="3800" dirty="0"/>
          </a:p>
          <a:p>
            <a:r>
              <a:rPr lang="ru-RU" sz="3800" dirty="0"/>
              <a:t>15.  Мяч в метающей руке прижат к ладони и удерживается всеми пальцами.                Перекатить его пальцами, прижимая сверху большим, в положение перед броском. Затем мяч </a:t>
            </a:r>
            <a:r>
              <a:rPr lang="ru-RU" sz="3800" dirty="0" smtClean="0"/>
              <a:t>вернуть </a:t>
            </a:r>
            <a:r>
              <a:rPr lang="ru-RU" sz="3800" dirty="0"/>
              <a:t>в и. п.</a:t>
            </a:r>
          </a:p>
          <a:p>
            <a:r>
              <a:rPr lang="ru-RU" sz="3800" dirty="0"/>
              <a:t>16. Тоже, что упр. 15, но, предварительно подбросив мяч вверх,  поймать его двумя руками; то же, но поймать его одной рукой.</a:t>
            </a:r>
          </a:p>
          <a:p>
            <a:r>
              <a:rPr lang="ru-RU" sz="3800" dirty="0"/>
              <a:t>17.  Бросок мяча в площадку перед собой, стараясь попасть в определенную точку:</a:t>
            </a:r>
          </a:p>
          <a:p>
            <a:r>
              <a:rPr lang="ru-RU" sz="3800" dirty="0"/>
              <a:t>18.  В парах. Передача и ловля, стоя на месте:</a:t>
            </a:r>
          </a:p>
          <a:p>
            <a:r>
              <a:rPr lang="ru-RU" sz="3800" dirty="0"/>
              <a:t> а) с близкого расстояния (4—5 м); </a:t>
            </a:r>
          </a:p>
          <a:p>
            <a:r>
              <a:rPr lang="ru-RU" sz="3800" dirty="0"/>
              <a:t>б) постепенно увеличивая расстояние до 10—12 м. </a:t>
            </a:r>
          </a:p>
          <a:p>
            <a:endParaRPr lang="ru-RU" sz="3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832648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/>
              <a:t>19.   В парах. Передача и подбор мяча, катящегося по площадке (полу).</a:t>
            </a:r>
          </a:p>
          <a:p>
            <a:r>
              <a:rPr lang="ru-RU" sz="3300" dirty="0"/>
              <a:t>20.  То же, что упр. 19, но, подобрав мяч с площадки, дополнительно выполнить упр. 15, затем передать мяч партнеру.</a:t>
            </a:r>
          </a:p>
          <a:p>
            <a:r>
              <a:rPr lang="ru-RU" sz="3300" dirty="0"/>
              <a:t>21.   В парах. Бросок партнеру мяча: а) лежащего около ног бросающего (впереди, справа, слева, сзади); б) лежащего в 6,5-1 м от передающего; в) лежащего в 2—5 м от игрока, который, выполнив ускорение, </a:t>
            </a:r>
            <a:r>
              <a:rPr lang="ru-RU" sz="3300" dirty="0" smtClean="0"/>
              <a:t>остановку </a:t>
            </a:r>
            <a:r>
              <a:rPr lang="ru-RU" sz="3300" dirty="0"/>
              <a:t>и подбор мяча, передает его партнеру.</a:t>
            </a:r>
          </a:p>
          <a:p>
            <a:r>
              <a:rPr lang="ru-RU" sz="3300" dirty="0"/>
              <a:t>22.  В парах. Ловля катящегося мяча при встречном движении партнеров.</a:t>
            </a:r>
          </a:p>
          <a:p>
            <a:r>
              <a:rPr lang="ru-RU" sz="3300" dirty="0"/>
              <a:t>23.  То же, что упр. 22, но мяч катят в стороне от игрока,, заставляя его </a:t>
            </a:r>
            <a:r>
              <a:rPr lang="ru-RU" sz="3300" dirty="0" smtClean="0"/>
              <a:t>перемещаться </a:t>
            </a:r>
            <a:r>
              <a:rPr lang="ru-RU" sz="3300" dirty="0"/>
              <a:t>в разные стороны.</a:t>
            </a:r>
          </a:p>
          <a:p>
            <a:r>
              <a:rPr lang="ru-RU" sz="3300" dirty="0"/>
              <a:t>24.  В парах: </a:t>
            </a:r>
            <a:r>
              <a:rPr lang="ru-RU" sz="3300" dirty="0" smtClean="0"/>
              <a:t>передача </a:t>
            </a:r>
            <a:r>
              <a:rPr lang="ru-RU" sz="3300" dirty="0"/>
              <a:t>после ловли катящегося от игрока мяча:	</a:t>
            </a:r>
          </a:p>
          <a:p>
            <a:r>
              <a:rPr lang="ru-RU" sz="3300" dirty="0"/>
              <a:t> а) игрок катит мяч вперед броском снизу и сразу сам же </a:t>
            </a:r>
            <a:r>
              <a:rPr lang="ru-RU" sz="3300" dirty="0" smtClean="0"/>
              <a:t>стартует </a:t>
            </a:r>
            <a:r>
              <a:rPr lang="ru-RU" sz="3300" dirty="0"/>
              <a:t>за ним, догоняет, подбирает с пола и передает партнеру, перемещающемуся </a:t>
            </a:r>
            <a:r>
              <a:rPr lang="ru-RU" sz="3300" dirty="0" smtClean="0"/>
              <a:t>параллельно</a:t>
            </a:r>
            <a:r>
              <a:rPr lang="ru-RU" sz="3300" dirty="0"/>
              <a:t>;</a:t>
            </a:r>
          </a:p>
          <a:p>
            <a:r>
              <a:rPr lang="ru-RU" sz="3300" dirty="0"/>
              <a:t> б) то же, но подобрав </a:t>
            </a:r>
            <a:r>
              <a:rPr lang="ru-RU" sz="3300" dirty="0" smtClean="0"/>
              <a:t>мяч </a:t>
            </a:r>
            <a:r>
              <a:rPr lang="ru-RU" sz="3300" dirty="0"/>
              <a:t>и передав его партнеру, игрок возвращается на свое прежнее место, </a:t>
            </a:r>
          </a:p>
          <a:p>
            <a:r>
              <a:rPr lang="ru-RU" sz="3300" dirty="0"/>
              <a:t>25.  В парах. Передача мяча после скачка </a:t>
            </a:r>
            <a:r>
              <a:rPr lang="ru-RU" sz="3300" i="1" dirty="0"/>
              <a:t>в </a:t>
            </a:r>
            <a:r>
              <a:rPr lang="ru-RU" sz="3300" dirty="0"/>
              <a:t>два шага. </a:t>
            </a:r>
          </a:p>
          <a:p>
            <a:r>
              <a:rPr lang="ru-RU" sz="3300" dirty="0"/>
              <a:t>26.  В парах. Передача мяча в сочетании с перемещениями игроков; а) ловец стоит, а передающий выполняет передачу в </a:t>
            </a:r>
            <a:r>
              <a:rPr lang="ru-RU" sz="3300" dirty="0" smtClean="0"/>
              <a:t>движении. б</a:t>
            </a:r>
            <a:r>
              <a:rPr lang="ru-RU" sz="3300" dirty="0"/>
              <a:t>) оба игрока обмениваются </a:t>
            </a:r>
            <a:r>
              <a:rPr lang="ru-RU" sz="3300" dirty="0" smtClean="0"/>
              <a:t>передачами</a:t>
            </a:r>
            <a:r>
              <a:rPr lang="ru-RU" sz="3300" dirty="0"/>
              <a:t>; передвигаясь в заданном </a:t>
            </a:r>
            <a:r>
              <a:rPr lang="ru-RU" sz="3300" dirty="0" smtClean="0"/>
              <a:t>направлении</a:t>
            </a:r>
            <a:r>
              <a:rPr lang="ru-RU" sz="3300" dirty="0"/>
              <a:t>; в) оба игрока передвигаются свободно по всей площадке,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Перемещения игроков по площадке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 «Броуновское движение». Каждый </a:t>
            </a:r>
            <a:r>
              <a:rPr lang="ru-RU" dirty="0" smtClean="0"/>
              <a:t>ученик </a:t>
            </a:r>
            <a:r>
              <a:rPr lang="ru-RU" dirty="0"/>
              <a:t>свободно бегает по площадке, чередуя перемещения вперед лицом, спиной, боком. </a:t>
            </a:r>
          </a:p>
          <a:p>
            <a:r>
              <a:rPr lang="ru-RU" dirty="0"/>
              <a:t>2.  Бег змейкой, обегая учащихся, стоящих в колонне по одному или в одну шеренгу. </a:t>
            </a:r>
          </a:p>
          <a:p>
            <a:r>
              <a:rPr lang="ru-RU" dirty="0"/>
              <a:t>3. Бег с ускорением на коротких отрезках со зрительным контролем за всей игровой площадкой.</a:t>
            </a:r>
          </a:p>
          <a:p>
            <a:r>
              <a:rPr lang="ru-RU" dirty="0"/>
              <a:t>4. Бег на скорость на коротких отрезках с выполнением следующих действий: резко остановиться и затем продолжить бег; </a:t>
            </a:r>
            <a:r>
              <a:rPr lang="ru-RU" dirty="0" smtClean="0"/>
              <a:t>присесть; </a:t>
            </a:r>
            <a:r>
              <a:rPr lang="ru-RU" dirty="0"/>
              <a:t>прыжок, поворот кругом; бег зигзагами; </a:t>
            </a:r>
          </a:p>
          <a:p>
            <a:r>
              <a:rPr lang="ru-RU" dirty="0"/>
              <a:t> 5. То жё что упр. 4, но выполнять по </a:t>
            </a:r>
            <a:r>
              <a:rPr lang="ru-RU" dirty="0" smtClean="0"/>
              <a:t>сигналу.</a:t>
            </a:r>
            <a:endParaRPr lang="ru-RU" dirty="0"/>
          </a:p>
          <a:p>
            <a:r>
              <a:rPr lang="ru-RU" dirty="0" smtClean="0"/>
              <a:t>6</a:t>
            </a:r>
            <a:r>
              <a:rPr lang="ru-RU" dirty="0"/>
              <a:t>. В </a:t>
            </a:r>
            <a:r>
              <a:rPr lang="ru-RU" dirty="0" smtClean="0"/>
              <a:t>парах</a:t>
            </a:r>
            <a:r>
              <a:rPr lang="ru-RU" dirty="0"/>
              <a:t>. Один игрок свободно бегает по площадке, второй, находясь рядом, </a:t>
            </a:r>
            <a:r>
              <a:rPr lang="ru-RU" dirty="0" smtClean="0"/>
              <a:t>повторяет </a:t>
            </a:r>
            <a:r>
              <a:rPr lang="ru-RU" dirty="0"/>
              <a:t>все его движения, при этом наблюдая за каким-либо заданным объектом.</a:t>
            </a:r>
          </a:p>
          <a:p>
            <a:r>
              <a:rPr lang="ru-RU" dirty="0"/>
              <a:t>7. То же, что упр. </a:t>
            </a:r>
            <a:r>
              <a:rPr lang="ru-RU" dirty="0" smtClean="0"/>
              <a:t>6, </a:t>
            </a:r>
            <a:r>
              <a:rPr lang="ru-RU" dirty="0"/>
              <a:t>но первый выполняет перебежки с одной стороны площадки на другую.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/>
          <a:lstStyle/>
          <a:p>
            <a:r>
              <a:rPr lang="ru-RU" dirty="0" smtClean="0"/>
              <a:t>Удар битой по мячу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472608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/>
              <a:t>1. Имитация способа держания биты и удара по мячу.</a:t>
            </a:r>
          </a:p>
          <a:p>
            <a:r>
              <a:rPr lang="ru-RU" sz="4200" dirty="0"/>
              <a:t>2. Бита в одной руке удерживается </a:t>
            </a:r>
            <a:r>
              <a:rPr lang="ru-RU" sz="4200" dirty="0" smtClean="0"/>
              <a:t>горизонтально</a:t>
            </a:r>
            <a:r>
              <a:rPr lang="ru-RU" sz="4200" dirty="0"/>
              <a:t>. Положив на нее мяч, </a:t>
            </a:r>
            <a:r>
              <a:rPr lang="ru-RU" sz="4200" dirty="0" smtClean="0"/>
              <a:t>жонглируя</a:t>
            </a:r>
            <a:r>
              <a:rPr lang="ru-RU" sz="4200" dirty="0"/>
              <a:t>, удержать его.</a:t>
            </a:r>
          </a:p>
          <a:p>
            <a:r>
              <a:rPr lang="ru-RU" sz="4200" dirty="0"/>
              <a:t>3. То же, что упр. 2; но подбросить битой мяч вверх и поймать свободной рукой.</a:t>
            </a:r>
          </a:p>
          <a:p>
            <a:r>
              <a:rPr lang="ru-RU" sz="4200" dirty="0"/>
              <a:t>4. Тоже, что упр. 2, но подбить мяч битой вверх несколько раз подряд (</a:t>
            </a:r>
            <a:r>
              <a:rPr lang="ru-RU" sz="4200" dirty="0" smtClean="0"/>
              <a:t>жонглирование</a:t>
            </a:r>
            <a:r>
              <a:rPr lang="ru-RU" sz="4200" dirty="0"/>
              <a:t>).   </a:t>
            </a:r>
          </a:p>
          <a:p>
            <a:r>
              <a:rPr lang="ru-RU" sz="4200" dirty="0"/>
              <a:t>5.   Многократные удары битой сверху по мячу, отскакивающему от пола (земли).</a:t>
            </a:r>
          </a:p>
          <a:p>
            <a:r>
              <a:rPr lang="ru-RU" sz="4200" dirty="0"/>
              <a:t>6. Выбор </a:t>
            </a:r>
            <a:r>
              <a:rPr lang="ru-RU" sz="4200" dirty="0" smtClean="0"/>
              <a:t>места </a:t>
            </a:r>
            <a:r>
              <a:rPr lang="ru-RU" sz="4200" dirty="0"/>
              <a:t>при выполнении </a:t>
            </a:r>
            <a:r>
              <a:rPr lang="ru-RU" sz="4200" dirty="0" smtClean="0"/>
              <a:t>подачи.</a:t>
            </a:r>
            <a:endParaRPr lang="ru-RU" sz="4200" dirty="0"/>
          </a:p>
          <a:p>
            <a:r>
              <a:rPr lang="ru-RU" sz="4200" dirty="0"/>
              <a:t>7, Стоя перед </a:t>
            </a:r>
            <a:r>
              <a:rPr lang="ru-RU" sz="4200" dirty="0" smtClean="0"/>
              <a:t>линией, подбросив </a:t>
            </a:r>
            <a:r>
              <a:rPr lang="ru-RU" sz="4200" dirty="0"/>
              <a:t>мяч </a:t>
            </a:r>
            <a:r>
              <a:rPr lang="ru-RU" sz="4200" dirty="0" smtClean="0"/>
              <a:t>свободной </a:t>
            </a:r>
            <a:r>
              <a:rPr lang="ru-RU" sz="4200" dirty="0"/>
              <a:t>рукой вверх, выполнить удар по нему </a:t>
            </a:r>
            <a:r>
              <a:rPr lang="ru-RU" sz="4200" dirty="0" err="1"/>
              <a:t>сверху-вниз</a:t>
            </a:r>
            <a:r>
              <a:rPr lang="ru-RU" sz="4200" dirty="0"/>
              <a:t> </a:t>
            </a:r>
            <a:r>
              <a:rPr lang="ru-RU" sz="4200" dirty="0" smtClean="0"/>
              <a:t> на </a:t>
            </a:r>
            <a:r>
              <a:rPr lang="ru-RU" sz="4200" dirty="0"/>
              <a:t>уровне пояса. </a:t>
            </a:r>
          </a:p>
          <a:p>
            <a:r>
              <a:rPr lang="ru-RU" sz="4200" dirty="0"/>
              <a:t> 8. Тоже, что упр. 7, но по мячу бить чуть выше уровня </a:t>
            </a:r>
            <a:r>
              <a:rPr lang="ru-RU" sz="4200" dirty="0" smtClean="0"/>
              <a:t>пояса. </a:t>
            </a:r>
            <a:endParaRPr lang="ru-RU" sz="4200" dirty="0"/>
          </a:p>
          <a:p>
            <a:r>
              <a:rPr lang="ru-RU" sz="4200" dirty="0"/>
              <a:t>9.  ТО же, что упр. 8, но удар по мячу еще выше с расчетом полета на 5—7 м.</a:t>
            </a:r>
          </a:p>
          <a:p>
            <a:r>
              <a:rPr lang="ru-RU" sz="4200" dirty="0"/>
              <a:t>10.  То же, что упр. 9, но удар по </a:t>
            </a:r>
            <a:r>
              <a:rPr lang="ru-RU" sz="4200" dirty="0" smtClean="0"/>
              <a:t>мячу постоянно </a:t>
            </a:r>
            <a:r>
              <a:rPr lang="ru-RU" sz="4200" dirty="0"/>
              <a:t>производится выше и мяч посылают все дальше и дальше от подающего.</a:t>
            </a:r>
          </a:p>
          <a:p>
            <a:r>
              <a:rPr lang="ru-RU" sz="4200" dirty="0" smtClean="0"/>
              <a:t>11</a:t>
            </a:r>
            <a:r>
              <a:rPr lang="ru-RU" sz="4200" dirty="0"/>
              <a:t>. </a:t>
            </a:r>
            <a:r>
              <a:rPr lang="ru-RU" sz="4200" dirty="0" smtClean="0"/>
              <a:t>Стоя </a:t>
            </a:r>
            <a:r>
              <a:rPr lang="ru-RU" sz="4200" dirty="0"/>
              <a:t>на линии подачи. </a:t>
            </a:r>
            <a:r>
              <a:rPr lang="ru-RU" sz="4200" dirty="0" smtClean="0"/>
              <a:t>подбросить </a:t>
            </a:r>
            <a:r>
              <a:rPr lang="ru-RU" sz="4200" dirty="0"/>
              <a:t>мяч ближе к себе </a:t>
            </a:r>
            <a:r>
              <a:rPr lang="ru-RU" sz="4200" dirty="0" smtClean="0"/>
              <a:t> </a:t>
            </a:r>
            <a:r>
              <a:rPr lang="ru-RU" sz="4200" dirty="0"/>
              <a:t>и </a:t>
            </a:r>
            <a:r>
              <a:rPr lang="ru-RU" sz="4200" dirty="0" smtClean="0"/>
              <a:t>выполнить </a:t>
            </a:r>
            <a:r>
              <a:rPr lang="ru-RU" sz="4200" dirty="0"/>
              <a:t>удар параллельно </a:t>
            </a:r>
            <a:r>
              <a:rPr lang="ru-RU" sz="4200" dirty="0" smtClean="0"/>
              <a:t>земле.</a:t>
            </a:r>
            <a:endParaRPr lang="ru-RU" sz="4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386610"/>
          </a:xfrm>
        </p:spPr>
        <p:txBody>
          <a:bodyPr>
            <a:normAutofit fontScale="90000"/>
          </a:bodyPr>
          <a:lstStyle/>
          <a:p>
            <a:r>
              <a:rPr lang="ru-RU" sz="6000" b="1" dirty="0"/>
              <a:t>Подвижные игры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 smtClean="0"/>
              <a:t>с 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элементами </a:t>
            </a:r>
            <a:r>
              <a:rPr lang="ru-RU" sz="6000" b="1" dirty="0"/>
              <a:t>лапты.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2274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Из опыта работы Непышной Людмилы Алексеевны</vt:lpstr>
      <vt:lpstr>Изучение и совершенствование техники и тактики игры.</vt:lpstr>
      <vt:lpstr>Инвентарь:</vt:lpstr>
      <vt:lpstr>Обучение ловле и броскам</vt:lpstr>
      <vt:lpstr>Слайд 5</vt:lpstr>
      <vt:lpstr>Слайд 6</vt:lpstr>
      <vt:lpstr>Перемещения игроков по площадке</vt:lpstr>
      <vt:lpstr>Удар битой по мячу</vt:lpstr>
      <vt:lpstr>Подвижные игры   с   элементами лапты. </vt:lpstr>
      <vt:lpstr>«Охота на зайцев»</vt:lpstr>
      <vt:lpstr>«Перебежки под обстрелом». </vt:lpstr>
      <vt:lpstr>«Осетры и браконьеры». </vt:lpstr>
      <vt:lpstr>«Смелый прорыв» </vt:lpstr>
      <vt:lpstr>«Борьба в тройках»  </vt:lpstr>
      <vt:lpstr>«Охота на волка». </vt:lpstr>
      <vt:lpstr>«Бегущий кабан». </vt:lpstr>
      <vt:lpstr>«Бой с тенью». </vt:lpstr>
      <vt:lpstr>«Вышибалы». </vt:lpstr>
      <vt:lpstr>«Перемена мест».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Непышной Людмилы Алексеевны</dc:title>
  <dc:creator>HOME</dc:creator>
  <cp:lastModifiedBy>HOME</cp:lastModifiedBy>
  <cp:revision>8</cp:revision>
  <dcterms:created xsi:type="dcterms:W3CDTF">2011-10-19T13:50:31Z</dcterms:created>
  <dcterms:modified xsi:type="dcterms:W3CDTF">2011-10-19T15:00:54Z</dcterms:modified>
</cp:coreProperties>
</file>