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2" r:id="rId4"/>
    <p:sldId id="608" r:id="rId5"/>
    <p:sldId id="602" r:id="rId6"/>
    <p:sldId id="261" r:id="rId7"/>
    <p:sldId id="265" r:id="rId8"/>
    <p:sldId id="557" r:id="rId9"/>
    <p:sldId id="576" r:id="rId10"/>
    <p:sldId id="604" r:id="rId11"/>
    <p:sldId id="605" r:id="rId12"/>
    <p:sldId id="606" r:id="rId13"/>
    <p:sldId id="609" r:id="rId14"/>
    <p:sldId id="597" r:id="rId15"/>
    <p:sldId id="610" r:id="rId16"/>
    <p:sldId id="558" r:id="rId17"/>
    <p:sldId id="583" r:id="rId18"/>
    <p:sldId id="603" r:id="rId19"/>
    <p:sldId id="600" r:id="rId20"/>
    <p:sldId id="598" r:id="rId21"/>
    <p:sldId id="599" r:id="rId22"/>
    <p:sldId id="601" r:id="rId23"/>
    <p:sldId id="578" r:id="rId2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077"/>
    <a:srgbClr val="29679F"/>
    <a:srgbClr val="0066CC"/>
    <a:srgbClr val="0082B0"/>
    <a:srgbClr val="82166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4" d="100"/>
          <a:sy n="84" d="100"/>
        </p:scale>
        <p:origin x="-56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9043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9043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/>
            </a:lvl1pPr>
          </a:lstStyle>
          <a:p>
            <a:fld id="{CCC42686-35CA-4BCD-B4AB-05C0561A8368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87297"/>
            <a:ext cx="5487041" cy="3917169"/>
          </a:xfrm>
          <a:prstGeom prst="rect">
            <a:avLst/>
          </a:prstGeom>
        </p:spPr>
        <p:txBody>
          <a:bodyPr vert="horz" lIns="92172" tIns="46086" rIns="92172" bIns="4608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232"/>
            <a:ext cx="2972547" cy="499043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8232"/>
            <a:ext cx="2972547" cy="499043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/>
            </a:lvl1pPr>
          </a:lstStyle>
          <a:p>
            <a:fld id="{BEEA7E9D-85BF-47F9-A06B-F42CA13B1F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175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3024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73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1308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729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729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7144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8017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6999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9995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302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738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723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65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650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650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723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895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obrkuban.ru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84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8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3812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\Мероприятия\2018-12-21 Совещание с замглавами\Заголовок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772"/>
          <a:stretch/>
        </p:blipFill>
        <p:spPr bwMode="auto">
          <a:xfrm flipH="1">
            <a:off x="1" y="0"/>
            <a:ext cx="12172493" cy="9093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1" y="19854"/>
            <a:ext cx="12172493" cy="68175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algn="ctr" defTabSz="91418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8" y="2869"/>
            <a:ext cx="10753195" cy="833846"/>
          </a:xfrm>
        </p:spPr>
        <p:txBody>
          <a:bodyPr lIns="35997" tIns="35997" rIns="35997" bIns="35997" anchor="ctr">
            <a:normAutofit/>
          </a:bodyPr>
          <a:lstStyle>
            <a:lvl1pPr algn="ctr">
              <a:defRPr sz="2599" b="1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097493" y="6381331"/>
            <a:ext cx="3052064" cy="365760"/>
          </a:xfrm>
        </p:spPr>
        <p:txBody>
          <a:bodyPr/>
          <a:lstStyle>
            <a:lvl1pPr algn="r">
              <a:defRPr/>
            </a:lvl1pPr>
          </a:lstStyle>
          <a:p>
            <a:fld id="{511444F9-EEB7-4311-B5F1-97FE74C203E6}" type="datetimeFigureOut">
              <a:rPr lang="ru-RU" smtClean="0">
                <a:solidFill>
                  <a:srgbClr val="1F497D"/>
                </a:solidFill>
              </a:rPr>
              <a:pPr/>
              <a:t>02.12.24</a:t>
            </a:fld>
            <a:endParaRPr lang="ru-RU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F497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6D9D-2A0B-43B8-A1C3-81968A25D6EC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2373" y="43513"/>
            <a:ext cx="1097086" cy="1007550"/>
            <a:chOff x="102371" y="43510"/>
            <a:chExt cx="797222" cy="749970"/>
          </a:xfrm>
        </p:grpSpPr>
        <p:pic>
          <p:nvPicPr>
            <p:cNvPr id="14" name="Picture 2" descr="http://www.minobrkuban.ru/bitrix/templates/adaptive/img/header_logo.png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71" y="98159"/>
              <a:ext cx="797222" cy="69532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ГербКубани"/>
            <p:cNvPicPr>
              <a:picLocks noChangeAspect="1" noChangeArrowheads="1"/>
            </p:cNvPicPr>
            <p:nvPr userDrawn="1"/>
          </p:nvPicPr>
          <p:blipFill>
            <a:blip r:embed="rId5" cstate="email"/>
            <a:stretch>
              <a:fillRect/>
            </a:stretch>
          </p:blipFill>
          <p:spPr bwMode="auto">
            <a:xfrm>
              <a:off x="337715" y="43510"/>
              <a:ext cx="326539" cy="402308"/>
            </a:xfrm>
            <a:prstGeom prst="rect">
              <a:avLst/>
            </a:prstGeom>
            <a:noFill/>
            <a:ln>
              <a:noFill/>
            </a:ln>
            <a:effectLst>
              <a:outerShdw blurRad="101600" dir="4080000" sx="108000" sy="108000" algn="tl" rotWithShape="0">
                <a:prstClr val="black">
                  <a:alpha val="49000"/>
                </a:prstClr>
              </a:outerShdw>
            </a:effectLst>
          </p:spPr>
        </p:pic>
      </p:grpSp>
      <p:pic>
        <p:nvPicPr>
          <p:cNvPr id="2051" name="Picture 3" descr="D:\Doc\Мероприятия\2018-12-21 Совещание с замглавами\Подзаголовок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" y="6674691"/>
            <a:ext cx="12172493" cy="162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292176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547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123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408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049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07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422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761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388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2A98-FB81-4641-AA89-9ABA49A40196}" type="datetimeFigureOut">
              <a:rPr lang="ru-RU" smtClean="0"/>
              <a:pPr/>
              <a:t>02.12.24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379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opic.ege.edu.r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topic.fipi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34"/>
          <p:cNvSpPr txBox="1"/>
          <p:nvPr/>
        </p:nvSpPr>
        <p:spPr>
          <a:xfrm>
            <a:off x="941562" y="2276872"/>
            <a:ext cx="6522556" cy="2120063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defPPr/>
            <a:lvl1pPr marL="0" lvl="0" indent="0" algn="ctr">
              <a:lnSpc>
                <a:spcPct val="90000"/>
              </a:lnSpc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Об организации и проведении итогового сочинения (изложения) в 2024-2025 учебном году </a:t>
            </a:r>
          </a:p>
        </p:txBody>
      </p:sp>
      <p:sp>
        <p:nvSpPr>
          <p:cNvPr id="5" name="Shape 235"/>
          <p:cNvSpPr txBox="1"/>
          <p:nvPr/>
        </p:nvSpPr>
        <p:spPr>
          <a:xfrm>
            <a:off x="970197" y="4795513"/>
            <a:ext cx="5261927" cy="1430719"/>
          </a:xfrm>
          <a:prstGeom prst="rect">
            <a:avLst/>
          </a:prstGeom>
        </p:spPr>
        <p:txBody>
          <a:bodyPr vert="horz" lIns="91362" tIns="45680" rIns="91362" bIns="45680" anchor="ctr">
            <a:noAutofit/>
          </a:bodyPr>
          <a:lstStyle>
            <a:defPPr/>
            <a:lvl1pPr marL="0" lvl="0" indent="0" algn="ctr"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Биржева Анастасия Борисовна</a:t>
            </a:r>
            <a:r>
              <a:rPr sz="20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,</a:t>
            </a:r>
          </a:p>
          <a:p>
            <a:pPr algn="l"/>
            <a:endParaRPr sz="800" b="1" dirty="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algn="l"/>
            <a:r>
              <a:rPr lang="ru-RU" sz="20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Начальник отдела общего образования управления образованием</a:t>
            </a:r>
            <a:endParaRPr sz="2000" dirty="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0F973C5-AA44-88B6-AC47-991A54D6587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232" y="228464"/>
            <a:ext cx="1296144" cy="16269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8C5D4B3-BD92-EFD4-840D-F321D1F6783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260648"/>
            <a:ext cx="2356832" cy="17480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5195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ятиугольник 73">
            <a:extLst>
              <a:ext uri="{FF2B5EF4-FFF2-40B4-BE49-F238E27FC236}">
                <a16:creationId xmlns="" xmlns:a16="http://schemas.microsoft.com/office/drawing/2014/main" id="{B354559F-B58C-FF39-512A-BD8C26445BBB}"/>
              </a:ext>
            </a:extLst>
          </p:cNvPr>
          <p:cNvSpPr/>
          <p:nvPr/>
        </p:nvSpPr>
        <p:spPr>
          <a:xfrm rot="5400000">
            <a:off x="5872007" y="-3915459"/>
            <a:ext cx="524444" cy="10913275"/>
          </a:xfrm>
          <a:prstGeom prst="homePlate">
            <a:avLst/>
          </a:prstGeom>
          <a:solidFill>
            <a:srgbClr val="0658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A2CC9088-BD21-C485-5A4D-8F0D5475345C}"/>
              </a:ext>
            </a:extLst>
          </p:cNvPr>
          <p:cNvSpPr txBox="1"/>
          <p:nvPr/>
        </p:nvSpPr>
        <p:spPr>
          <a:xfrm>
            <a:off x="3539326" y="1272295"/>
            <a:ext cx="5389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Комиссия по проведению</a:t>
            </a:r>
          </a:p>
        </p:txBody>
      </p:sp>
      <p:sp>
        <p:nvSpPr>
          <p:cNvPr id="59" name="Round Diagonal Corner Rectangle 36">
            <a:extLst>
              <a:ext uri="{FF2B5EF4-FFF2-40B4-BE49-F238E27FC236}">
                <a16:creationId xmlns="" xmlns:a16="http://schemas.microsoft.com/office/drawing/2014/main" id="{2ADD5F81-8CD6-ECD3-B67D-B45027AD9F06}"/>
              </a:ext>
            </a:extLst>
          </p:cNvPr>
          <p:cNvSpPr/>
          <p:nvPr/>
        </p:nvSpPr>
        <p:spPr>
          <a:xfrm rot="10800000" flipV="1">
            <a:off x="3530858" y="1938228"/>
            <a:ext cx="5389833" cy="60567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Руководитель</a:t>
            </a:r>
          </a:p>
        </p:txBody>
      </p:sp>
      <p:sp>
        <p:nvSpPr>
          <p:cNvPr id="68" name="Загнутый угол 74">
            <a:extLst>
              <a:ext uri="{FF2B5EF4-FFF2-40B4-BE49-F238E27FC236}">
                <a16:creationId xmlns="" xmlns:a16="http://schemas.microsoft.com/office/drawing/2014/main" id="{7A8224F3-4D8D-FE96-02B2-9C47449DEDB3}"/>
              </a:ext>
            </a:extLst>
          </p:cNvPr>
          <p:cNvSpPr/>
          <p:nvPr/>
        </p:nvSpPr>
        <p:spPr>
          <a:xfrm>
            <a:off x="964262" y="3062768"/>
            <a:ext cx="3336805" cy="518632"/>
          </a:xfrm>
          <a:prstGeom prst="foldedCorner">
            <a:avLst/>
          </a:prstGeom>
          <a:solidFill>
            <a:srgbClr val="FDD6C7"/>
          </a:solidFill>
          <a:ln>
            <a:solidFill>
              <a:srgbClr val="FDD6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rgbClr val="065889"/>
                </a:solidFill>
              </a:rPr>
              <a:t>Технический специалист</a:t>
            </a:r>
          </a:p>
        </p:txBody>
      </p:sp>
      <p:sp>
        <p:nvSpPr>
          <p:cNvPr id="70" name="Стрелка: вниз 69">
            <a:extLst>
              <a:ext uri="{FF2B5EF4-FFF2-40B4-BE49-F238E27FC236}">
                <a16:creationId xmlns="" xmlns:a16="http://schemas.microsoft.com/office/drawing/2014/main" id="{8743C970-FD7A-49EC-B28C-2A52E351AB78}"/>
              </a:ext>
            </a:extLst>
          </p:cNvPr>
          <p:cNvSpPr/>
          <p:nvPr/>
        </p:nvSpPr>
        <p:spPr>
          <a:xfrm rot="2424754">
            <a:off x="3818285" y="2689069"/>
            <a:ext cx="325925" cy="29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агнутый угол 74">
            <a:extLst>
              <a:ext uri="{FF2B5EF4-FFF2-40B4-BE49-F238E27FC236}">
                <a16:creationId xmlns="" xmlns:a16="http://schemas.microsoft.com/office/drawing/2014/main" id="{7A8224F3-4D8D-FE96-02B2-9C47449DEDB3}"/>
              </a:ext>
            </a:extLst>
          </p:cNvPr>
          <p:cNvSpPr/>
          <p:nvPr/>
        </p:nvSpPr>
        <p:spPr>
          <a:xfrm>
            <a:off x="7779927" y="3054302"/>
            <a:ext cx="3336805" cy="704898"/>
          </a:xfrm>
          <a:prstGeom prst="foldedCorner">
            <a:avLst/>
          </a:prstGeom>
          <a:solidFill>
            <a:srgbClr val="FDD6C7"/>
          </a:solidFill>
          <a:ln>
            <a:solidFill>
              <a:srgbClr val="FDD6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rgbClr val="065889"/>
                </a:solidFill>
              </a:rPr>
              <a:t>Организаторы </a:t>
            </a:r>
          </a:p>
          <a:p>
            <a:pPr algn="ctr"/>
            <a:r>
              <a:rPr lang="ru-RU" b="1" dirty="0">
                <a:solidFill>
                  <a:srgbClr val="065889"/>
                </a:solidFill>
              </a:rPr>
              <a:t>(не менее 2 на аудиторию)</a:t>
            </a:r>
          </a:p>
        </p:txBody>
      </p:sp>
      <p:sp>
        <p:nvSpPr>
          <p:cNvPr id="27" name="Стрелка: вниз 69">
            <a:extLst>
              <a:ext uri="{FF2B5EF4-FFF2-40B4-BE49-F238E27FC236}">
                <a16:creationId xmlns="" xmlns:a16="http://schemas.microsoft.com/office/drawing/2014/main" id="{8743C970-FD7A-49EC-B28C-2A52E351AB78}"/>
              </a:ext>
            </a:extLst>
          </p:cNvPr>
          <p:cNvSpPr/>
          <p:nvPr/>
        </p:nvSpPr>
        <p:spPr>
          <a:xfrm rot="19215308">
            <a:off x="8271752" y="2638269"/>
            <a:ext cx="325925" cy="29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нутый угол 74">
            <a:extLst>
              <a:ext uri="{FF2B5EF4-FFF2-40B4-BE49-F238E27FC236}">
                <a16:creationId xmlns="" xmlns:a16="http://schemas.microsoft.com/office/drawing/2014/main" id="{7A8224F3-4D8D-FE96-02B2-9C47449DEDB3}"/>
              </a:ext>
            </a:extLst>
          </p:cNvPr>
          <p:cNvSpPr/>
          <p:nvPr/>
        </p:nvSpPr>
        <p:spPr>
          <a:xfrm>
            <a:off x="4393261" y="4095702"/>
            <a:ext cx="3336805" cy="704898"/>
          </a:xfrm>
          <a:prstGeom prst="foldedCorner">
            <a:avLst/>
          </a:prstGeom>
          <a:solidFill>
            <a:srgbClr val="FDD6C7"/>
          </a:solidFill>
          <a:ln>
            <a:solidFill>
              <a:srgbClr val="FDD6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rgbClr val="065889"/>
                </a:solidFill>
              </a:rPr>
              <a:t>Организаторы </a:t>
            </a:r>
          </a:p>
          <a:p>
            <a:pPr algn="ctr"/>
            <a:r>
              <a:rPr lang="ru-RU" b="1" dirty="0">
                <a:solidFill>
                  <a:srgbClr val="065889"/>
                </a:solidFill>
              </a:rPr>
              <a:t>(не менее 2 в коридор)</a:t>
            </a:r>
          </a:p>
        </p:txBody>
      </p:sp>
      <p:sp>
        <p:nvSpPr>
          <p:cNvPr id="29" name="Стрелка: вниз 69">
            <a:extLst>
              <a:ext uri="{FF2B5EF4-FFF2-40B4-BE49-F238E27FC236}">
                <a16:creationId xmlns="" xmlns:a16="http://schemas.microsoft.com/office/drawing/2014/main" id="{8743C970-FD7A-49EC-B28C-2A52E351AB78}"/>
              </a:ext>
            </a:extLst>
          </p:cNvPr>
          <p:cNvSpPr/>
          <p:nvPr/>
        </p:nvSpPr>
        <p:spPr>
          <a:xfrm>
            <a:off x="6053484" y="2722936"/>
            <a:ext cx="325925" cy="6806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ound Diagonal Corner Rectangle 36">
            <a:extLst>
              <a:ext uri="{FF2B5EF4-FFF2-40B4-BE49-F238E27FC236}">
                <a16:creationId xmlns="" xmlns:a16="http://schemas.microsoft.com/office/drawing/2014/main" id="{2ADD5F81-8CD6-ECD3-B67D-B45027AD9F06}"/>
              </a:ext>
            </a:extLst>
          </p:cNvPr>
          <p:cNvSpPr/>
          <p:nvPr/>
        </p:nvSpPr>
        <p:spPr>
          <a:xfrm rot="10800000" flipV="1">
            <a:off x="1227924" y="5316428"/>
            <a:ext cx="10252875" cy="771105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Независимые наблюдатели</a:t>
            </a:r>
          </a:p>
        </p:txBody>
      </p:sp>
      <p:sp>
        <p:nvSpPr>
          <p:cNvPr id="5" name="Shape 242">
            <a:extLst>
              <a:ext uri="{FF2B5EF4-FFF2-40B4-BE49-F238E27FC236}">
                <a16:creationId xmlns="" xmlns:a16="http://schemas.microsoft.com/office/drawing/2014/main" id="{229B6079-EB9E-CCD0-DC09-DCA54F19BC50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299298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 Diagonal Corner Rectangle 36">
            <a:extLst>
              <a:ext uri="{FF2B5EF4-FFF2-40B4-BE49-F238E27FC236}">
                <a16:creationId xmlns="" xmlns:a16="http://schemas.microsoft.com/office/drawing/2014/main" id="{2ADD5F81-8CD6-ECD3-B67D-B45027AD9F06}"/>
              </a:ext>
            </a:extLst>
          </p:cNvPr>
          <p:cNvSpPr/>
          <p:nvPr/>
        </p:nvSpPr>
        <p:spPr>
          <a:xfrm rot="10800000" flipV="1">
            <a:off x="1312591" y="1210095"/>
            <a:ext cx="10252875" cy="771105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Изучаем Приложение № 8 Инструктивные материалы для лиц, привлекаемых к проведению итогового сочинения (изложения)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2800" y="2167467"/>
            <a:ext cx="10591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Инструкция для руководителя ОО </a:t>
            </a:r>
          </a:p>
          <a:p>
            <a:r>
              <a:rPr lang="ru-RU" b="1" dirty="0"/>
              <a:t>Не позднее чем за 2 недели до начала проведения ИС</a:t>
            </a:r>
          </a:p>
          <a:p>
            <a:endParaRPr lang="ru-RU" sz="800" b="1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Регистрация обучающихся на ИС;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Изменение текущего расписания;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Ознакомление с приказом о проведении ИС специалистов, привлекаемых к проведению и проверке ИС;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Ознакомить обучающихся и их родителей с Памяткой о порядке проведения ИС.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sp>
        <p:nvSpPr>
          <p:cNvPr id="5" name="Shape 242">
            <a:extLst>
              <a:ext uri="{FF2B5EF4-FFF2-40B4-BE49-F238E27FC236}">
                <a16:creationId xmlns="" xmlns:a16="http://schemas.microsoft.com/office/drawing/2014/main" id="{15BE133C-DCFD-5AA9-76E1-8D9FC175B488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3447146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 Diagonal Corner Rectangle 36">
            <a:extLst>
              <a:ext uri="{FF2B5EF4-FFF2-40B4-BE49-F238E27FC236}">
                <a16:creationId xmlns="" xmlns:a16="http://schemas.microsoft.com/office/drawing/2014/main" id="{2ADD5F81-8CD6-ECD3-B67D-B45027AD9F06}"/>
              </a:ext>
            </a:extLst>
          </p:cNvPr>
          <p:cNvSpPr/>
          <p:nvPr/>
        </p:nvSpPr>
        <p:spPr>
          <a:xfrm rot="10800000" flipV="1">
            <a:off x="1312591" y="1210095"/>
            <a:ext cx="10252875" cy="771105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Изучаем Приложение № 8 Инструктивные материалы для лиц, привлекаемых к проведению итогового сочинения (изложения)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2800" y="2167467"/>
            <a:ext cx="10591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Инструкция для руководителя ОО </a:t>
            </a:r>
          </a:p>
          <a:p>
            <a:r>
              <a:rPr lang="ru-RU" b="1" dirty="0"/>
              <a:t>Не позднее чем за 1 день до начала проведения ИС</a:t>
            </a:r>
          </a:p>
          <a:p>
            <a:endParaRPr lang="ru-RU" sz="800" b="1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Проверка готовности ОО;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Подготовка аудиторий для проведения (нумерация аудиторий как на ЕГЭ (0001 и т.д.)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Подготовка мест для хранения личных вещей;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Проверка работоспособности техники;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Печать бланков ИС;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Подготовка черновиков;</a:t>
            </a:r>
          </a:p>
          <a:p>
            <a:pPr>
              <a:buFont typeface="Arial" pitchFamily="34" charset="0"/>
              <a:buChar char="•"/>
            </a:pPr>
            <a:endParaRPr lang="ru-RU" sz="800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Подготовка орфографических словарей.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sp>
        <p:nvSpPr>
          <p:cNvPr id="5" name="Shape 242">
            <a:extLst>
              <a:ext uri="{FF2B5EF4-FFF2-40B4-BE49-F238E27FC236}">
                <a16:creationId xmlns="" xmlns:a16="http://schemas.microsoft.com/office/drawing/2014/main" id="{F30D8C37-4184-1114-9109-5E30E0FA73B7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19988039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3B0575F-D494-6FA1-6F43-84C092971DB7}"/>
              </a:ext>
            </a:extLst>
          </p:cNvPr>
          <p:cNvSpPr/>
          <p:nvPr/>
        </p:nvSpPr>
        <p:spPr>
          <a:xfrm>
            <a:off x="555013" y="1655451"/>
            <a:ext cx="1099628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Ознакомить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под подпись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участников ИС и их родителей (законных представителей):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с правилами заполнения бланков на ИС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 местах и сроках проведения ИС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 порядке проведения ИС, об снования для удаления с ИС;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 ведении видеозаписи во время проведения ИС;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 времени и месте ознакомления с результатами ИС;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с памяткой о порядке проведения ИС (приложение № 5 к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метод.рекомендациям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(письмо № 04-323).</a:t>
            </a:r>
          </a:p>
          <a:p>
            <a:pPr lvl="0" algn="just"/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2085D26-BAD5-2620-AFED-6922E93C9823}"/>
              </a:ext>
            </a:extLst>
          </p:cNvPr>
          <p:cNvSpPr/>
          <p:nvPr/>
        </p:nvSpPr>
        <p:spPr>
          <a:xfrm>
            <a:off x="1024376" y="1070676"/>
            <a:ext cx="10143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</a:rPr>
              <a:t>Важные условия: </a:t>
            </a:r>
          </a:p>
        </p:txBody>
      </p:sp>
      <p:sp>
        <p:nvSpPr>
          <p:cNvPr id="8" name="Shape 242">
            <a:extLst>
              <a:ext uri="{FF2B5EF4-FFF2-40B4-BE49-F238E27FC236}">
                <a16:creationId xmlns="" xmlns:a16="http://schemas.microsoft.com/office/drawing/2014/main" id="{D676D0FC-0C42-56BE-A225-EBB59B24F8D8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2240835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3B0575F-D494-6FA1-6F43-84C092971DB7}"/>
              </a:ext>
            </a:extLst>
          </p:cNvPr>
          <p:cNvSpPr/>
          <p:nvPr/>
        </p:nvSpPr>
        <p:spPr>
          <a:xfrm>
            <a:off x="555013" y="1655451"/>
            <a:ext cx="1099628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Необходимо использовать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сборник отчетных форм текущего года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(письмо Рособрнадзора № 04-323);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во всех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местах проведения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должна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вестись видеозапись во всех аудиториях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проведения итогового сочинения (изложения), включая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помещение руководителя комиссии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месте (местах) проверки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ИС должна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вестись видеозапись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0"/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2085D26-BAD5-2620-AFED-6922E93C9823}"/>
              </a:ext>
            </a:extLst>
          </p:cNvPr>
          <p:cNvSpPr/>
          <p:nvPr/>
        </p:nvSpPr>
        <p:spPr>
          <a:xfrm>
            <a:off x="1024376" y="1070676"/>
            <a:ext cx="10143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</a:rPr>
              <a:t>Важные условия: </a:t>
            </a:r>
          </a:p>
        </p:txBody>
      </p:sp>
      <p:sp>
        <p:nvSpPr>
          <p:cNvPr id="8" name="Shape 242">
            <a:extLst>
              <a:ext uri="{FF2B5EF4-FFF2-40B4-BE49-F238E27FC236}">
                <a16:creationId xmlns="" xmlns:a16="http://schemas.microsoft.com/office/drawing/2014/main" id="{D12C7421-56B4-5021-851D-709087DAFAAE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19651793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8AD25E1-8C2F-AE74-B3AD-2CFB87710869}"/>
              </a:ext>
            </a:extLst>
          </p:cNvPr>
          <p:cNvSpPr/>
          <p:nvPr/>
        </p:nvSpPr>
        <p:spPr>
          <a:xfrm>
            <a:off x="621815" y="1386486"/>
            <a:ext cx="109483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Видеозапись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в аудиториях проведения итогового сочинения (изложения) и в помещении руководителя комиссии по проведению осуществляется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системой видеонаблюдения ОО,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при ее отсутствии видеозапись в аудитории возможно осуществлять с помощью: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BF8CFE4-D54A-3557-81D1-D31923B7F07B}"/>
              </a:ext>
            </a:extLst>
          </p:cNvPr>
          <p:cNvSpPr/>
          <p:nvPr/>
        </p:nvSpPr>
        <p:spPr>
          <a:xfrm>
            <a:off x="2633656" y="2719520"/>
            <a:ext cx="802006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web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-камеры, подключенной к компьютеру;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ru-RU" sz="900" dirty="0">
              <a:solidFill>
                <a:schemeClr val="tx2">
                  <a:lumMod val="50000"/>
                </a:schemeClr>
              </a:solidFill>
            </a:endParaRPr>
          </a:p>
          <a:p>
            <a:pPr lvl="0" algn="just"/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web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-камеры, встроенной в ноутбук;</a:t>
            </a:r>
          </a:p>
          <a:p>
            <a:pPr lvl="0"/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видеорегистратора.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45E5671-1EEC-3FEB-1D96-419A1290B3B6}"/>
              </a:ext>
            </a:extLst>
          </p:cNvPr>
          <p:cNvSpPr/>
          <p:nvPr/>
        </p:nvSpPr>
        <p:spPr>
          <a:xfrm>
            <a:off x="532129" y="4852773"/>
            <a:ext cx="113087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/>
              <a:t>Видеозапись </a:t>
            </a:r>
            <a:r>
              <a:rPr lang="ru-RU" sz="2800" dirty="0"/>
              <a:t>из аудиторий проведения итогового сочинения (изложения) </a:t>
            </a:r>
            <a:r>
              <a:rPr lang="ru-RU" sz="2800" b="1" dirty="0"/>
              <a:t>хранится </a:t>
            </a:r>
            <a:r>
              <a:rPr lang="ru-RU" sz="2800" dirty="0"/>
              <a:t>в ОО </a:t>
            </a:r>
            <a:r>
              <a:rPr lang="ru-RU" sz="2800" b="1" dirty="0"/>
              <a:t>до 1 марта </a:t>
            </a:r>
            <a:r>
              <a:rPr lang="ru-RU" sz="2800" dirty="0"/>
              <a:t>учебного года, следующего за годом проведения итогового сочинения (изложения) и предоставляется в </a:t>
            </a:r>
            <a:r>
              <a:rPr lang="ru-RU" sz="2800" dirty="0" err="1"/>
              <a:t>МОНиМП</a:t>
            </a:r>
            <a:r>
              <a:rPr lang="ru-RU" sz="2800" dirty="0"/>
              <a:t> по запросу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39D9C2B-D0D5-D7EA-A814-FCBAE651109A}"/>
              </a:ext>
            </a:extLst>
          </p:cNvPr>
          <p:cNvSpPr/>
          <p:nvPr/>
        </p:nvSpPr>
        <p:spPr>
          <a:xfrm>
            <a:off x="1024376" y="864443"/>
            <a:ext cx="101432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</a:rPr>
              <a:t>Осуществление видеозаписи: </a:t>
            </a:r>
            <a:r>
              <a:rPr lang="ru-RU" sz="1400" dirty="0"/>
              <a:t>(</a:t>
            </a:r>
            <a:r>
              <a:rPr lang="ru-RU" sz="1400" b="1" dirty="0"/>
              <a:t>Порядок ИС, пункты: 3.3;  6.1;  6.2.1;  7.11.1;  7.11.4;  8.1)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" name="Shape 242">
            <a:extLst>
              <a:ext uri="{FF2B5EF4-FFF2-40B4-BE49-F238E27FC236}">
                <a16:creationId xmlns="" xmlns:a16="http://schemas.microsoft.com/office/drawing/2014/main" id="{E20833F0-16BE-ADD3-7106-ACD1B1BCC927}"/>
              </a:ext>
            </a:extLst>
          </p:cNvPr>
          <p:cNvSpPr txBox="1">
            <a:spLocks/>
          </p:cNvSpPr>
          <p:nvPr/>
        </p:nvSpPr>
        <p:spPr>
          <a:xfrm>
            <a:off x="1886690" y="207071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10347506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BE827C6-01C3-0C29-9771-0D1698DB8A80}"/>
              </a:ext>
            </a:extLst>
          </p:cNvPr>
          <p:cNvSpPr/>
          <p:nvPr/>
        </p:nvSpPr>
        <p:spPr>
          <a:xfrm>
            <a:off x="396239" y="960984"/>
            <a:ext cx="11660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7030A0"/>
                </a:solidFill>
              </a:rPr>
              <a:t>Соблюдение санитарно-эпидемиологических требований</a:t>
            </a:r>
          </a:p>
          <a:p>
            <a:pPr algn="ctr"/>
            <a:endParaRPr lang="ru-RU" sz="12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400" b="1" dirty="0"/>
              <a:t>Проведение </a:t>
            </a:r>
            <a:r>
              <a:rPr lang="ru-RU" sz="2400" dirty="0"/>
              <a:t>медицинским работником </a:t>
            </a:r>
            <a:r>
              <a:rPr lang="ru-RU" sz="2400" b="1" dirty="0"/>
              <a:t>термометрии участников </a:t>
            </a:r>
            <a:r>
              <a:rPr lang="ru-RU" sz="2400" dirty="0"/>
              <a:t>итогового сочинения (изложения) </a:t>
            </a:r>
            <a:r>
              <a:rPr lang="ru-RU" sz="2400" b="1" dirty="0"/>
              <a:t>на входе в ОО;</a:t>
            </a:r>
          </a:p>
          <a:p>
            <a:pPr algn="just"/>
            <a:endParaRPr lang="ru-RU" sz="12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</a:rPr>
              <a:t>Обеспечение условий для гигиенической обработки рук </a:t>
            </a:r>
            <a:r>
              <a:rPr lang="ru-RU" sz="2400" dirty="0">
                <a:solidFill>
                  <a:srgbClr val="002060"/>
                </a:solidFill>
              </a:rPr>
              <a:t>с применением кожных антисептиков или дезинфицирующих салфеток</a:t>
            </a:r>
            <a:r>
              <a:rPr lang="ru-RU" sz="2400" b="1" dirty="0">
                <a:solidFill>
                  <a:srgbClr val="002060"/>
                </a:solidFill>
              </a:rPr>
              <a:t> при входе в ОО и в аудиториях </a:t>
            </a:r>
            <a:r>
              <a:rPr lang="ru-RU" sz="2400" dirty="0">
                <a:solidFill>
                  <a:srgbClr val="002060"/>
                </a:solidFill>
              </a:rPr>
              <a:t>(обеспечить наличие антисептиков на входе в ОО и в аудиториях);</a:t>
            </a:r>
          </a:p>
          <a:p>
            <a:pPr algn="just"/>
            <a:endParaRPr lang="ru-RU" sz="1200" dirty="0">
              <a:solidFill>
                <a:srgbClr val="00206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400" b="1" dirty="0"/>
              <a:t>Использование в аудиториях средств обеззараживания воздуха, работа которых разрешена в присутствии людей.</a:t>
            </a:r>
          </a:p>
          <a:p>
            <a:pPr algn="just"/>
            <a:endParaRPr lang="ru-RU" sz="2400" b="1" dirty="0"/>
          </a:p>
          <a:p>
            <a:pPr lvl="0" algn="ctr"/>
            <a:r>
              <a:rPr lang="ru-RU" sz="2800" b="1" u="sng" dirty="0">
                <a:solidFill>
                  <a:srgbClr val="7030A0"/>
                </a:solidFill>
              </a:rPr>
              <a:t>Соблюдение порядка проведения и проверки итогового сочинения</a:t>
            </a:r>
          </a:p>
          <a:p>
            <a:pPr lvl="0" algn="ctr"/>
            <a:endParaRPr lang="ru-RU" sz="1200" b="1" u="sng" dirty="0">
              <a:solidFill>
                <a:srgbClr val="7030A0"/>
              </a:solidFill>
            </a:endParaRPr>
          </a:p>
          <a:p>
            <a:pPr algn="ctr"/>
            <a:r>
              <a:rPr lang="ru-RU" sz="2400" b="1" dirty="0">
                <a:ea typeface="Times New Roman" panose="02020603050405020304" pitchFamily="18" charset="0"/>
              </a:rPr>
              <a:t>Все материалы должны быть переданы в УО в день проведения сочинения (изложения)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сразу после завершения копирования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Shape 242">
            <a:extLst>
              <a:ext uri="{FF2B5EF4-FFF2-40B4-BE49-F238E27FC236}">
                <a16:creationId xmlns="" xmlns:a16="http://schemas.microsoft.com/office/drawing/2014/main" id="{4CC44446-0793-5609-C763-E9F5A2FC9297}"/>
              </a:ext>
            </a:extLst>
          </p:cNvPr>
          <p:cNvSpPr txBox="1">
            <a:spLocks/>
          </p:cNvSpPr>
          <p:nvPr/>
        </p:nvSpPr>
        <p:spPr>
          <a:xfrm>
            <a:off x="2102875" y="260648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2039002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Ознакомление </a:t>
            </a:r>
            <a:r>
              <a:rPr lang="ru-RU" sz="2800" dirty="0">
                <a:solidFill>
                  <a:schemeClr val="tx1"/>
                </a:solidFill>
              </a:rPr>
              <a:t>участников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с результатами итогового </a:t>
            </a:r>
            <a:r>
              <a:rPr lang="ru-RU" sz="2800" b="1" dirty="0">
                <a:solidFill>
                  <a:schemeClr val="tx1"/>
                </a:solidFill>
              </a:rPr>
              <a:t>сочинения (изложения)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0C7AC73-04B2-D3FF-E26E-6260D582D285}"/>
              </a:ext>
            </a:extLst>
          </p:cNvPr>
          <p:cNvSpPr/>
          <p:nvPr/>
        </p:nvSpPr>
        <p:spPr>
          <a:xfrm>
            <a:off x="927440" y="987189"/>
            <a:ext cx="101432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E4203"/>
                </a:solidFill>
              </a:rPr>
              <a:t>Отчетные формы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E4203"/>
                </a:solidFill>
              </a:rPr>
              <a:t>(письмо Рособрнадзора № 04-323 от 14.10.2024 г.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4390" y="2457450"/>
            <a:ext cx="109842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/>
              <a:t>ИС – 04 </a:t>
            </a:r>
            <a:r>
              <a:rPr lang="ru-RU" sz="2400" dirty="0"/>
              <a:t>Список участников итогового сочинения (изложения) в ОО (месте проведения)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/>
              <a:t>ИС – 05 </a:t>
            </a:r>
            <a:r>
              <a:rPr lang="ru-RU" sz="2400" dirty="0"/>
              <a:t>Ведомость проведения итогового сочинения (изложения) в учебном кабинете ОО (месте проведения)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/>
              <a:t>ИС – 07 </a:t>
            </a:r>
            <a:r>
              <a:rPr lang="ru-RU" sz="2400" dirty="0"/>
              <a:t>Ведомость коррекции персональных данных участников итогового сочинения (изложения)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/>
              <a:t>ИС – 08 </a:t>
            </a:r>
            <a:r>
              <a:rPr lang="ru-RU" sz="2400" dirty="0"/>
              <a:t>Акт о досрочном завершении написания итогового сочинения (изложения) по уважительным причинам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/>
              <a:t>ИС – 09 </a:t>
            </a:r>
            <a:r>
              <a:rPr lang="ru-RU" sz="2400" dirty="0"/>
              <a:t>Акт об удалении участника итогового сочинения (изложения)</a:t>
            </a:r>
          </a:p>
        </p:txBody>
      </p:sp>
    </p:spTree>
    <p:extLst>
      <p:ext uri="{BB962C8B-B14F-4D97-AF65-F5344CB8AC3E}">
        <p14:creationId xmlns="" xmlns:p14="http://schemas.microsoft.com/office/powerpoint/2010/main" val="33979416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Формы ИС-8 и ИС-9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4565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01699" y="1668462"/>
            <a:ext cx="10417685" cy="37840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4308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Ознакомление </a:t>
            </a:r>
            <a:r>
              <a:rPr lang="ru-RU" sz="2800" dirty="0">
                <a:solidFill>
                  <a:schemeClr val="tx1"/>
                </a:solidFill>
              </a:rPr>
              <a:t>участников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с результатами итогового </a:t>
            </a:r>
            <a:r>
              <a:rPr lang="ru-RU" sz="2800" b="1" dirty="0">
                <a:solidFill>
                  <a:schemeClr val="tx1"/>
                </a:solidFill>
              </a:rPr>
              <a:t>сочинения (изложения)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0C7AC73-04B2-D3FF-E26E-6260D582D285}"/>
              </a:ext>
            </a:extLst>
          </p:cNvPr>
          <p:cNvSpPr/>
          <p:nvPr/>
        </p:nvSpPr>
        <p:spPr>
          <a:xfrm>
            <a:off x="927440" y="987189"/>
            <a:ext cx="10143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E4203"/>
                </a:solidFill>
              </a:rPr>
              <a:t>Основные задачи ОО: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B52A0B8-6142-9FC5-71A5-B1C9B7C7FFA3}"/>
              </a:ext>
            </a:extLst>
          </p:cNvPr>
          <p:cNvSpPr txBox="1"/>
          <p:nvPr/>
        </p:nvSpPr>
        <p:spPr>
          <a:xfrm>
            <a:off x="398352" y="1691416"/>
            <a:ext cx="1122629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Распределить участников ИС по учебным кабинетам в произвольном порядке (форма ИС-04)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Вход участников ИС осуществляется не ранее 9.00 ч.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ИС начинается не ранее 10.00 ч.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Первая часть инструктажа проводится до 10.00 ч.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Вторая часть инструктажа для участников ИС проводится не ранее 10.00 ч.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 Темы сочинений опубликуют за 15 минут до начала экзамена (не ранее 9.45 минут)  на следующих сайтах: </a:t>
            </a:r>
            <a:r>
              <a:rPr lang="ru-RU" sz="2800" dirty="0">
                <a:hlinkClick r:id="rId3"/>
              </a:rPr>
              <a:t>topic.ege.edu.ru</a:t>
            </a:r>
            <a:r>
              <a:rPr lang="ru-RU" sz="2800" dirty="0"/>
              <a:t> и </a:t>
            </a:r>
            <a:r>
              <a:rPr lang="ru-RU" sz="2800" dirty="0">
                <a:hlinkClick r:id="rId4"/>
              </a:rPr>
              <a:t>topic.fipi.ru</a:t>
            </a:r>
            <a:r>
              <a:rPr lang="ru-RU" sz="2800" dirty="0"/>
              <a:t>.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1548847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E09767D-7DC5-BCC0-B432-BC44FC96E759}"/>
              </a:ext>
            </a:extLst>
          </p:cNvPr>
          <p:cNvSpPr/>
          <p:nvPr/>
        </p:nvSpPr>
        <p:spPr>
          <a:xfrm>
            <a:off x="203200" y="1047545"/>
            <a:ext cx="5892800" cy="2423095"/>
          </a:xfrm>
          <a:prstGeom prst="rect">
            <a:avLst/>
          </a:prstGeom>
          <a:solidFill>
            <a:srgbClr val="00B0F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6793E38A-B323-51D5-FDA1-E2BA4FB858D7}"/>
              </a:ext>
            </a:extLst>
          </p:cNvPr>
          <p:cNvSpPr/>
          <p:nvPr/>
        </p:nvSpPr>
        <p:spPr>
          <a:xfrm>
            <a:off x="6096000" y="1047545"/>
            <a:ext cx="5892800" cy="2423095"/>
          </a:xfrm>
          <a:prstGeom prst="rect">
            <a:avLst/>
          </a:prstGeom>
          <a:solidFill>
            <a:srgbClr val="00B05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73194CFB-8503-8806-A8C2-3929FE240143}"/>
              </a:ext>
            </a:extLst>
          </p:cNvPr>
          <p:cNvSpPr/>
          <p:nvPr/>
        </p:nvSpPr>
        <p:spPr>
          <a:xfrm>
            <a:off x="232139" y="3470639"/>
            <a:ext cx="5892800" cy="3293209"/>
          </a:xfrm>
          <a:prstGeom prst="rect">
            <a:avLst/>
          </a:prstGeom>
          <a:solidFill>
            <a:srgbClr val="FFC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6CB499DF-CCA2-6FFF-D2E1-56616F34B371}"/>
              </a:ext>
            </a:extLst>
          </p:cNvPr>
          <p:cNvSpPr/>
          <p:nvPr/>
        </p:nvSpPr>
        <p:spPr>
          <a:xfrm>
            <a:off x="6140926" y="3470640"/>
            <a:ext cx="5847874" cy="3293209"/>
          </a:xfrm>
          <a:prstGeom prst="rect">
            <a:avLst/>
          </a:prstGeom>
          <a:solidFill>
            <a:srgbClr val="7030A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Shape 242"/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Итоговое сочинение в 2024-2025 учебном году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DE2B292-B277-2164-9E3F-900661548358}"/>
              </a:ext>
            </a:extLst>
          </p:cNvPr>
          <p:cNvSpPr/>
          <p:nvPr/>
        </p:nvSpPr>
        <p:spPr>
          <a:xfrm>
            <a:off x="471600" y="1076746"/>
            <a:ext cx="4375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982C3B"/>
                </a:solidFill>
              </a:rPr>
              <a:t>ФЕДЕРАЛЬНЫЕ ДОКУМЕНТЫ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47457D2-4CFF-9AE0-9D02-C95B2F7D3C5A}"/>
              </a:ext>
            </a:extLst>
          </p:cNvPr>
          <p:cNvSpPr/>
          <p:nvPr/>
        </p:nvSpPr>
        <p:spPr>
          <a:xfrm>
            <a:off x="6485812" y="1404368"/>
            <a:ext cx="54740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ПОРЯДОК проведения и проверки итогового сочинения (изложения) </a:t>
            </a:r>
          </a:p>
          <a:p>
            <a:r>
              <a:rPr lang="ru-RU" sz="2200" b="1" dirty="0"/>
              <a:t>в Краснодарском крае </a:t>
            </a:r>
          </a:p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000" dirty="0"/>
              <a:t>утверждён Приказом </a:t>
            </a:r>
            <a:r>
              <a:rPr lang="ru-RU" sz="2000" dirty="0" err="1"/>
              <a:t>МОНиМП</a:t>
            </a:r>
            <a:r>
              <a:rPr lang="ru-RU" sz="2000" dirty="0"/>
              <a:t> КК </a:t>
            </a:r>
          </a:p>
          <a:p>
            <a:r>
              <a:rPr lang="ru-RU" sz="2000" dirty="0"/>
              <a:t>от 24.11.2023 № 3311) (далее – </a:t>
            </a:r>
            <a:r>
              <a:rPr lang="ru-RU" sz="2000" b="1" dirty="0"/>
              <a:t>Порядок ИС</a:t>
            </a:r>
            <a:r>
              <a:rPr lang="ru-RU" sz="2000" dirty="0"/>
              <a:t>)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(в настоящий момент вносятся изменения)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439AD5C-A469-1CCB-D1FA-ACE9B528C28B}"/>
              </a:ext>
            </a:extLst>
          </p:cNvPr>
          <p:cNvSpPr txBox="1"/>
          <p:nvPr/>
        </p:nvSpPr>
        <p:spPr>
          <a:xfrm>
            <a:off x="471600" y="1670396"/>
            <a:ext cx="5669326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ПОРЯДОК проведения ГИА-11 (п.20-30)</a:t>
            </a:r>
          </a:p>
          <a:p>
            <a:r>
              <a:rPr lang="ru-RU" sz="2000" dirty="0">
                <a:solidFill>
                  <a:schemeClr val="tx1"/>
                </a:solidFill>
              </a:rPr>
              <a:t>(утверждён приказом </a:t>
            </a:r>
            <a:r>
              <a:rPr lang="ru-RU" sz="2000" dirty="0" err="1">
                <a:solidFill>
                  <a:schemeClr val="tx1"/>
                </a:solidFill>
              </a:rPr>
              <a:t>Минпросвещения</a:t>
            </a:r>
            <a:r>
              <a:rPr lang="ru-RU" sz="2000" dirty="0">
                <a:solidFill>
                  <a:schemeClr val="tx1"/>
                </a:solidFill>
              </a:rPr>
              <a:t> России и Рособрнадзора  04.04.2023 № 233/552)</a:t>
            </a:r>
          </a:p>
          <a:p>
            <a:r>
              <a:rPr lang="ru-RU" sz="2000" dirty="0"/>
              <a:t>(далее – </a:t>
            </a:r>
            <a:r>
              <a:rPr lang="ru-RU" sz="2000" b="1" dirty="0"/>
              <a:t>Порядок ГИА-11</a:t>
            </a:r>
            <a:r>
              <a:rPr lang="ru-RU" sz="2000" dirty="0"/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081B3AD-C1B4-D53A-40AC-731CFAB5B895}"/>
              </a:ext>
            </a:extLst>
          </p:cNvPr>
          <p:cNvSpPr txBox="1"/>
          <p:nvPr/>
        </p:nvSpPr>
        <p:spPr>
          <a:xfrm>
            <a:off x="430562" y="3701721"/>
            <a:ext cx="47898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Письмо Рособрнадзора</a:t>
            </a:r>
          </a:p>
          <a:p>
            <a:r>
              <a:rPr lang="ru-RU" sz="2200" b="1" dirty="0">
                <a:solidFill>
                  <a:schemeClr val="tx1"/>
                </a:solidFill>
              </a:rPr>
              <a:t>от 14.10.2024 № 04-323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733EAA9-389A-4AF7-2572-BFFADAEA0CCC}"/>
              </a:ext>
            </a:extLst>
          </p:cNvPr>
          <p:cNvSpPr/>
          <p:nvPr/>
        </p:nvSpPr>
        <p:spPr>
          <a:xfrm>
            <a:off x="6485812" y="1047545"/>
            <a:ext cx="447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982C3B"/>
                </a:solidFill>
              </a:rPr>
              <a:t>РЕГИОНАЛЬНЫЕ ДОКУМЕНТЫ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8C9786A-CFBA-45AD-B3A9-22C7442B1E2E}"/>
              </a:ext>
            </a:extLst>
          </p:cNvPr>
          <p:cNvSpPr txBox="1"/>
          <p:nvPr/>
        </p:nvSpPr>
        <p:spPr>
          <a:xfrm>
            <a:off x="426675" y="4471162"/>
            <a:ext cx="566932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Методические рекомендации </a:t>
            </a:r>
            <a:r>
              <a:rPr lang="ru-RU" dirty="0"/>
              <a:t>по организации</a:t>
            </a:r>
          </a:p>
          <a:p>
            <a:r>
              <a:rPr lang="ru-RU" dirty="0"/>
              <a:t>и проведению итогового сочинения (изложения) </a:t>
            </a:r>
          </a:p>
          <a:p>
            <a:r>
              <a:rPr lang="ru-RU" dirty="0"/>
              <a:t>в 2024/2025 учебном году (</a:t>
            </a:r>
            <a:r>
              <a:rPr lang="ru-RU" b="1" dirty="0"/>
              <a:t>далее – МР</a:t>
            </a:r>
            <a:r>
              <a:rPr lang="ru-RU" dirty="0"/>
              <a:t>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Правила заполнения </a:t>
            </a:r>
            <a:r>
              <a:rPr lang="ru-RU" sz="1800" b="1" dirty="0"/>
              <a:t>бланков </a:t>
            </a:r>
            <a:r>
              <a:rPr lang="ru-RU" sz="1800" dirty="0"/>
              <a:t>итогового сочинения (изложения) в 2024/2025 учебном году.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Сборник</a:t>
            </a:r>
            <a:r>
              <a:rPr lang="ru-RU" sz="1800" b="1" dirty="0"/>
              <a:t> отчетных форм </a:t>
            </a:r>
            <a:r>
              <a:rPr lang="ru-RU" sz="1800" dirty="0"/>
              <a:t>для проведения итогового сочинения (изложения) в 2024/2025 учебном году.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626CC7D-32B1-7A5E-F134-7478A31A5583}"/>
              </a:ext>
            </a:extLst>
          </p:cNvPr>
          <p:cNvSpPr/>
          <p:nvPr/>
        </p:nvSpPr>
        <p:spPr>
          <a:xfrm>
            <a:off x="6600056" y="3624776"/>
            <a:ext cx="5089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982C3B"/>
                </a:solidFill>
              </a:rPr>
              <a:t>МУНИЦИПАЛЬНЫЕ ДОКУМЕНТЫ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0A5B227-CA73-5631-7E59-29B9DA3A2A0B}"/>
              </a:ext>
            </a:extLst>
          </p:cNvPr>
          <p:cNvSpPr/>
          <p:nvPr/>
        </p:nvSpPr>
        <p:spPr>
          <a:xfrm>
            <a:off x="6563919" y="4219609"/>
            <a:ext cx="547404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Приказ управления образованием от 18.11.2024 г. № 716-П</a:t>
            </a:r>
          </a:p>
          <a:p>
            <a:r>
              <a:rPr lang="ru-RU" sz="2200" b="1" dirty="0"/>
              <a:t>«Об организации подготовки и проведения итогового сочинения (изложения) в Усть-Лабинском районе в 2024-2025 учебном году»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135938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Проведение итогового сочинения (изложения)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Разрешено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26837" y="1343810"/>
            <a:ext cx="10445458" cy="49778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20921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Ознакомление </a:t>
            </a:r>
            <a:r>
              <a:rPr lang="ru-RU" sz="2800" dirty="0">
                <a:solidFill>
                  <a:schemeClr val="tx1"/>
                </a:solidFill>
              </a:rPr>
              <a:t>участников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с результатами итогового </a:t>
            </a:r>
            <a:r>
              <a:rPr lang="ru-RU" sz="2800" b="1" dirty="0">
                <a:solidFill>
                  <a:schemeClr val="tx1"/>
                </a:solidFill>
              </a:rPr>
              <a:t>сочинения (изложения)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0C7AC73-04B2-D3FF-E26E-6260D582D285}"/>
              </a:ext>
            </a:extLst>
          </p:cNvPr>
          <p:cNvSpPr/>
          <p:nvPr/>
        </p:nvSpPr>
        <p:spPr>
          <a:xfrm>
            <a:off x="927440" y="987189"/>
            <a:ext cx="10143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E4203"/>
                </a:solidFill>
              </a:rPr>
              <a:t>Основные задачи ОО: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B52A0B8-6142-9FC5-71A5-B1C9B7C7FFA3}"/>
              </a:ext>
            </a:extLst>
          </p:cNvPr>
          <p:cNvSpPr txBox="1"/>
          <p:nvPr/>
        </p:nvSpPr>
        <p:spPr>
          <a:xfrm>
            <a:off x="398352" y="1691416"/>
            <a:ext cx="1122629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sz="2800" b="1" dirty="0">
              <a:solidFill>
                <a:srgbClr val="C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</a:rPr>
              <a:t>ОО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знакомит обучающихся с </a:t>
            </a:r>
            <a:r>
              <a:rPr lang="ru-RU" sz="2800" b="1" dirty="0">
                <a:solidFill>
                  <a:srgbClr val="002060"/>
                </a:solidFill>
              </a:rPr>
              <a:t>результатами (</a:t>
            </a:r>
            <a:r>
              <a:rPr lang="ru-RU" sz="2800" b="1" dirty="0">
                <a:solidFill>
                  <a:srgbClr val="C00000"/>
                </a:solidFill>
              </a:rPr>
              <a:t>протоколом </a:t>
            </a:r>
            <a:r>
              <a:rPr lang="ru-RU" sz="2800" b="1" dirty="0">
                <a:solidFill>
                  <a:srgbClr val="002060"/>
                </a:solidFill>
              </a:rPr>
              <a:t>проверки) итогового сочинения (изложения)</a:t>
            </a:r>
            <a:r>
              <a:rPr lang="ru-RU" sz="2800" dirty="0"/>
              <a:t>, включая размещение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протокола с результатами </a:t>
            </a:r>
            <a:r>
              <a:rPr lang="ru-RU" sz="2800" dirty="0"/>
              <a:t>на информационном стенде школы (не позднее 13 декабря).</a:t>
            </a: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36395869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975" y="92775"/>
            <a:ext cx="10639425" cy="792127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800" b="1" dirty="0">
                <a:solidFill>
                  <a:schemeClr val="tx1"/>
                </a:solidFill>
              </a:rPr>
              <a:t>Ознакомление </a:t>
            </a:r>
            <a:r>
              <a:rPr lang="ru-RU" sz="2800" dirty="0">
                <a:solidFill>
                  <a:schemeClr val="tx1"/>
                </a:solidFill>
              </a:rPr>
              <a:t>участников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с результатами итогового </a:t>
            </a:r>
            <a:r>
              <a:rPr lang="ru-RU" sz="2800" b="1" dirty="0">
                <a:solidFill>
                  <a:schemeClr val="tx1"/>
                </a:solidFill>
              </a:rPr>
              <a:t>сочинения (изложения)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0C7AC73-04B2-D3FF-E26E-6260D582D285}"/>
              </a:ext>
            </a:extLst>
          </p:cNvPr>
          <p:cNvSpPr/>
          <p:nvPr/>
        </p:nvSpPr>
        <p:spPr>
          <a:xfrm>
            <a:off x="927440" y="987189"/>
            <a:ext cx="10143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E4203"/>
                </a:solidFill>
              </a:rPr>
              <a:t>Упаковка материалов ИС: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1560" y="1728240"/>
            <a:ext cx="10378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От ОО передается 1 пакет, содержащий 2 конверта с материалами ИС (оригиналы и копии)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52" y="2415302"/>
            <a:ext cx="4100512" cy="401576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132" y="2415302"/>
            <a:ext cx="4771868" cy="39842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4971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7B3DF97-0940-9C14-322A-D75505C85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42">
            <a:extLst>
              <a:ext uri="{FF2B5EF4-FFF2-40B4-BE49-F238E27FC236}">
                <a16:creationId xmlns="" xmlns:a16="http://schemas.microsoft.com/office/drawing/2014/main" id="{9ABF04DD-E892-0C2D-D052-5552DC7DF57E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Организация проверки итогового сочинения на уровне МОУО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A9E237FF-3892-9227-8FA1-AB73DFA14DAF}"/>
              </a:ext>
            </a:extLst>
          </p:cNvPr>
          <p:cNvSpPr txBox="1"/>
          <p:nvPr/>
        </p:nvSpPr>
        <p:spPr>
          <a:xfrm>
            <a:off x="1417794" y="686653"/>
            <a:ext cx="9954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215" algn="ctr">
              <a:tabLst>
                <a:tab pos="810260" algn="l"/>
              </a:tabLst>
            </a:pPr>
            <a:r>
              <a:rPr lang="ru-RU" sz="22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МОУО обеспечивают участие комиссии по проверке</a:t>
            </a:r>
          </a:p>
          <a:p>
            <a:pPr indent="450215" algn="ctr">
              <a:tabLst>
                <a:tab pos="810260" algn="l"/>
              </a:tabLst>
            </a:pPr>
            <a:r>
              <a:rPr lang="ru-RU" sz="22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в установочном вебинаре ГБОУ ИРО КК </a:t>
            </a:r>
          </a:p>
          <a:p>
            <a:pPr indent="450215" algn="ctr">
              <a:tabLst>
                <a:tab pos="810260" algn="l"/>
              </a:tabLst>
            </a:pPr>
            <a:r>
              <a:rPr lang="ru-RU" sz="2200" b="1" spc="10" dirty="0">
                <a:solidFill>
                  <a:srgbClr val="004077"/>
                </a:solidFill>
                <a:cs typeface="Times New Roman" panose="02020603050405020304" pitchFamily="18" charset="0"/>
              </a:rPr>
              <a:t>«</a:t>
            </a:r>
            <a:r>
              <a:rPr lang="ru-RU" sz="2200" b="1" spc="10" dirty="0" err="1">
                <a:solidFill>
                  <a:srgbClr val="004077"/>
                </a:solidFill>
                <a:cs typeface="Times New Roman" panose="02020603050405020304" pitchFamily="18" charset="0"/>
              </a:rPr>
              <a:t>Критериальные</a:t>
            </a:r>
            <a:r>
              <a:rPr lang="ru-RU" sz="2200" b="1" spc="10" dirty="0">
                <a:solidFill>
                  <a:srgbClr val="004077"/>
                </a:solidFill>
                <a:cs typeface="Times New Roman" panose="02020603050405020304" pitchFamily="18" charset="0"/>
              </a:rPr>
              <a:t> подходы к оцениванию итогового сочинения (изложения) при организации деятельности учителя и эксперта»</a:t>
            </a:r>
            <a:r>
              <a:rPr lang="ru-RU" sz="2200" i="1" spc="10" dirty="0">
                <a:solidFill>
                  <a:srgbClr val="004077"/>
                </a:solidFill>
                <a:cs typeface="Times New Roman" panose="02020603050405020304" pitchFamily="18" charset="0"/>
              </a:rPr>
              <a:t> </a:t>
            </a:r>
          </a:p>
          <a:p>
            <a:pPr indent="450215" algn="ctr">
              <a:tabLst>
                <a:tab pos="810260" algn="l"/>
              </a:tabLst>
            </a:pPr>
            <a:endParaRPr lang="ru-RU" sz="2400" b="1" spc="10" dirty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D5788254-A8F6-8745-9167-749111DFF59C}"/>
              </a:ext>
            </a:extLst>
          </p:cNvPr>
          <p:cNvGrpSpPr/>
          <p:nvPr/>
        </p:nvGrpSpPr>
        <p:grpSpPr>
          <a:xfrm>
            <a:off x="284490" y="2729830"/>
            <a:ext cx="1962463" cy="2008641"/>
            <a:chOff x="228096" y="1503763"/>
            <a:chExt cx="1499104" cy="1707675"/>
          </a:xfrm>
        </p:grpSpPr>
        <p:grpSp>
          <p:nvGrpSpPr>
            <p:cNvPr id="8" name="Группа 7">
              <a:extLst>
                <a:ext uri="{FF2B5EF4-FFF2-40B4-BE49-F238E27FC236}">
                  <a16:creationId xmlns="" xmlns:a16="http://schemas.microsoft.com/office/drawing/2014/main" id="{4699F3F9-DECA-37D7-2C1E-0755363C7726}"/>
                </a:ext>
              </a:extLst>
            </p:cNvPr>
            <p:cNvGrpSpPr/>
            <p:nvPr/>
          </p:nvGrpSpPr>
          <p:grpSpPr>
            <a:xfrm>
              <a:off x="228096" y="1627073"/>
              <a:ext cx="1499104" cy="1584365"/>
              <a:chOff x="228096" y="1627073"/>
              <a:chExt cx="1499104" cy="1584365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3AE34DD5-1D6F-58C6-77B4-597B98E5FC9B}"/>
                  </a:ext>
                </a:extLst>
              </p:cNvPr>
              <p:cNvGrpSpPr/>
              <p:nvPr/>
            </p:nvGrpSpPr>
            <p:grpSpPr>
              <a:xfrm>
                <a:off x="286661" y="1627073"/>
                <a:ext cx="1440539" cy="1584365"/>
                <a:chOff x="286661" y="1627073"/>
                <a:chExt cx="1440539" cy="1451101"/>
              </a:xfrm>
            </p:grpSpPr>
            <p:sp>
              <p:nvSpPr>
                <p:cNvPr id="19" name="Скругленный прямоугольник 21">
                  <a:extLst>
                    <a:ext uri="{FF2B5EF4-FFF2-40B4-BE49-F238E27FC236}">
                      <a16:creationId xmlns="" xmlns:a16="http://schemas.microsoft.com/office/drawing/2014/main" id="{7BA044B4-9832-34A9-F880-01BD34D01CB7}"/>
                    </a:ext>
                  </a:extLst>
                </p:cNvPr>
                <p:cNvSpPr/>
                <p:nvPr/>
              </p:nvSpPr>
              <p:spPr>
                <a:xfrm>
                  <a:off x="286661" y="1627073"/>
                  <a:ext cx="1440539" cy="1451101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Овал 19">
                  <a:extLst>
                    <a:ext uri="{FF2B5EF4-FFF2-40B4-BE49-F238E27FC236}">
                      <a16:creationId xmlns="" xmlns:a16="http://schemas.microsoft.com/office/drawing/2014/main" id="{525A2A64-1400-EF6D-F1CB-062CAD672AB5}"/>
                    </a:ext>
                  </a:extLst>
                </p:cNvPr>
                <p:cNvSpPr/>
                <p:nvPr/>
              </p:nvSpPr>
              <p:spPr>
                <a:xfrm>
                  <a:off x="44500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Овал 20">
                  <a:extLst>
                    <a:ext uri="{FF2B5EF4-FFF2-40B4-BE49-F238E27FC236}">
                      <a16:creationId xmlns="" xmlns:a16="http://schemas.microsoft.com/office/drawing/2014/main" id="{BECAA8C9-4E25-7E19-B2BF-69609BF20F7A}"/>
                    </a:ext>
                  </a:extLst>
                </p:cNvPr>
                <p:cNvSpPr/>
                <p:nvPr/>
              </p:nvSpPr>
              <p:spPr>
                <a:xfrm>
                  <a:off x="684356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Овал 21">
                  <a:extLst>
                    <a:ext uri="{FF2B5EF4-FFF2-40B4-BE49-F238E27FC236}">
                      <a16:creationId xmlns="" xmlns:a16="http://schemas.microsoft.com/office/drawing/2014/main" id="{5C406948-B27E-3631-3370-73B386D746EA}"/>
                    </a:ext>
                  </a:extLst>
                </p:cNvPr>
                <p:cNvSpPr/>
                <p:nvPr/>
              </p:nvSpPr>
              <p:spPr>
                <a:xfrm>
                  <a:off x="92256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Овал 22">
                  <a:extLst>
                    <a:ext uri="{FF2B5EF4-FFF2-40B4-BE49-F238E27FC236}">
                      <a16:creationId xmlns="" xmlns:a16="http://schemas.microsoft.com/office/drawing/2014/main" id="{E4081326-97AE-127E-C568-1FB6793E277C}"/>
                    </a:ext>
                  </a:extLst>
                </p:cNvPr>
                <p:cNvSpPr/>
                <p:nvPr/>
              </p:nvSpPr>
              <p:spPr>
                <a:xfrm>
                  <a:off x="1160780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Овал 23">
                  <a:extLst>
                    <a:ext uri="{FF2B5EF4-FFF2-40B4-BE49-F238E27FC236}">
                      <a16:creationId xmlns="" xmlns:a16="http://schemas.microsoft.com/office/drawing/2014/main" id="{22F45BCE-6AC6-75C5-FB07-5158261AF965}"/>
                    </a:ext>
                  </a:extLst>
                </p:cNvPr>
                <p:cNvSpPr/>
                <p:nvPr/>
              </p:nvSpPr>
              <p:spPr>
                <a:xfrm>
                  <a:off x="1398992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770F43D3-EBF7-6090-7398-1A69633F7773}"/>
                  </a:ext>
                </a:extLst>
              </p:cNvPr>
              <p:cNvSpPr txBox="1"/>
              <p:nvPr/>
            </p:nvSpPr>
            <p:spPr>
              <a:xfrm>
                <a:off x="561556" y="1851749"/>
                <a:ext cx="1064518" cy="287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ДЕКАБРЬ</a:t>
                </a:r>
              </a:p>
            </p:txBody>
          </p:sp>
          <p:sp>
            <p:nvSpPr>
              <p:cNvPr id="17" name="Скругленный прямоугольник 19">
                <a:extLst>
                  <a:ext uri="{FF2B5EF4-FFF2-40B4-BE49-F238E27FC236}">
                    <a16:creationId xmlns="" xmlns:a16="http://schemas.microsoft.com/office/drawing/2014/main" id="{5BF93450-2E92-5C37-9BB4-6B1B78A9765E}"/>
                  </a:ext>
                </a:extLst>
              </p:cNvPr>
              <p:cNvSpPr/>
              <p:nvPr/>
            </p:nvSpPr>
            <p:spPr>
              <a:xfrm>
                <a:off x="445008" y="2144569"/>
                <a:ext cx="1115984" cy="86616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5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E3387F21-78E3-84B2-FBEA-7AE12BBE1A4B}"/>
                  </a:ext>
                </a:extLst>
              </p:cNvPr>
              <p:cNvSpPr txBox="1"/>
              <p:nvPr/>
            </p:nvSpPr>
            <p:spPr>
              <a:xfrm>
                <a:off x="228096" y="2048370"/>
                <a:ext cx="1449991" cy="968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400" b="1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5</a:t>
                </a:r>
              </a:p>
              <a:p>
                <a:pPr algn="ctr"/>
                <a:r>
                  <a:rPr lang="ru-RU" sz="2400" b="1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2024</a:t>
                </a:r>
              </a:p>
            </p:txBody>
          </p:sp>
        </p:grpSp>
        <p:sp>
          <p:nvSpPr>
            <p:cNvPr id="9" name="Скругленный прямоугольник 11">
              <a:extLst>
                <a:ext uri="{FF2B5EF4-FFF2-40B4-BE49-F238E27FC236}">
                  <a16:creationId xmlns="" xmlns:a16="http://schemas.microsoft.com/office/drawing/2014/main" id="{B1B277FB-88C8-FCEF-50C8-21CA6761FF11}"/>
                </a:ext>
              </a:extLst>
            </p:cNvPr>
            <p:cNvSpPr/>
            <p:nvPr/>
          </p:nvSpPr>
          <p:spPr>
            <a:xfrm>
              <a:off x="486638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12">
              <a:extLst>
                <a:ext uri="{FF2B5EF4-FFF2-40B4-BE49-F238E27FC236}">
                  <a16:creationId xmlns="" xmlns:a16="http://schemas.microsoft.com/office/drawing/2014/main" id="{422869D8-AAD4-6E2D-74C9-0F6AF22A259C}"/>
                </a:ext>
              </a:extLst>
            </p:cNvPr>
            <p:cNvSpPr/>
            <p:nvPr/>
          </p:nvSpPr>
          <p:spPr>
            <a:xfrm>
              <a:off x="725985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3">
              <a:extLst>
                <a:ext uri="{FF2B5EF4-FFF2-40B4-BE49-F238E27FC236}">
                  <a16:creationId xmlns="" xmlns:a16="http://schemas.microsoft.com/office/drawing/2014/main" id="{15E84ED5-2D56-F3AF-B7A7-65769BEDAD87}"/>
                </a:ext>
              </a:extLst>
            </p:cNvPr>
            <p:cNvSpPr/>
            <p:nvPr/>
          </p:nvSpPr>
          <p:spPr>
            <a:xfrm>
              <a:off x="965332" y="1503764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5">
              <a:extLst>
                <a:ext uri="{FF2B5EF4-FFF2-40B4-BE49-F238E27FC236}">
                  <a16:creationId xmlns="" xmlns:a16="http://schemas.microsoft.com/office/drawing/2014/main" id="{09874294-3EBC-1D41-D18E-0505A3C4F356}"/>
                </a:ext>
              </a:extLst>
            </p:cNvPr>
            <p:cNvSpPr/>
            <p:nvPr/>
          </p:nvSpPr>
          <p:spPr>
            <a:xfrm>
              <a:off x="1206554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6">
              <a:extLst>
                <a:ext uri="{FF2B5EF4-FFF2-40B4-BE49-F238E27FC236}">
                  <a16:creationId xmlns="" xmlns:a16="http://schemas.microsoft.com/office/drawing/2014/main" id="{B05026D7-3C7B-8976-8712-ED8AD0F937DC}"/>
                </a:ext>
              </a:extLst>
            </p:cNvPr>
            <p:cNvSpPr/>
            <p:nvPr/>
          </p:nvSpPr>
          <p:spPr>
            <a:xfrm>
              <a:off x="1444026" y="1503763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5" name="Таблица 24">
            <a:extLst>
              <a:ext uri="{FF2B5EF4-FFF2-40B4-BE49-F238E27FC236}">
                <a16:creationId xmlns="" xmlns:a16="http://schemas.microsoft.com/office/drawing/2014/main" id="{7AF4F61E-8941-D03B-97BD-C44670DFF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2473869"/>
              </p:ext>
            </p:extLst>
          </p:nvPr>
        </p:nvGraphicFramePr>
        <p:xfrm>
          <a:off x="3310283" y="2652011"/>
          <a:ext cx="5350056" cy="2027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6438">
                  <a:extLst>
                    <a:ext uri="{9D8B030D-6E8A-4147-A177-3AD203B41FA5}">
                      <a16:colId xmlns="" xmlns:a16="http://schemas.microsoft.com/office/drawing/2014/main" val="1929066166"/>
                    </a:ext>
                  </a:extLst>
                </a:gridCol>
                <a:gridCol w="3683618">
                  <a:extLst>
                    <a:ext uri="{9D8B030D-6E8A-4147-A177-3AD203B41FA5}">
                      <a16:colId xmlns="" xmlns:a16="http://schemas.microsoft.com/office/drawing/2014/main" val="3380955242"/>
                    </a:ext>
                  </a:extLst>
                </a:gridCol>
              </a:tblGrid>
              <a:tr h="377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Время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ФИО выступающего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980686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09.30 - 10.00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Чеснокова Анастасия Владимировна</a:t>
                      </a:r>
                      <a:r>
                        <a:rPr lang="ru-RU" sz="1600" dirty="0">
                          <a:effectLst/>
                        </a:rPr>
                        <a:t>, доцент кафедры филологического образования ГБОУ ИРО КК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0" marB="0" anchor="ctr"/>
                </a:tc>
                <a:extLst>
                  <a:ext uri="{0D108BD9-81ED-4DB2-BD59-A6C34878D82A}">
                    <a16:rowId xmlns="" xmlns:a16="http://schemas.microsoft.com/office/drawing/2014/main" val="2272408729"/>
                  </a:ext>
                </a:extLst>
              </a:tr>
              <a:tr h="811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10.00– 10.30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Николаевская Елена Львовна</a:t>
                      </a:r>
                      <a:r>
                        <a:rPr lang="ru-RU" sz="1600" dirty="0">
                          <a:effectLst/>
                        </a:rPr>
                        <a:t>,         доцент кафедры филологического образования ГБОУ ИРО КК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0" marB="0" anchor="ctr"/>
                </a:tc>
                <a:extLst>
                  <a:ext uri="{0D108BD9-81ED-4DB2-BD59-A6C34878D82A}">
                    <a16:rowId xmlns="" xmlns:a16="http://schemas.microsoft.com/office/drawing/2014/main" val="530119928"/>
                  </a:ext>
                </a:extLst>
              </a:tr>
            </a:tbl>
          </a:graphicData>
        </a:graphic>
      </p:graphicFrame>
      <p:sp>
        <p:nvSpPr>
          <p:cNvPr id="26" name="Стрелка: вправо 25">
            <a:extLst>
              <a:ext uri="{FF2B5EF4-FFF2-40B4-BE49-F238E27FC236}">
                <a16:creationId xmlns="" xmlns:a16="http://schemas.microsoft.com/office/drawing/2014/main" id="{914B6F0B-6BBB-93A9-4ED1-F81FA0C9280E}"/>
              </a:ext>
            </a:extLst>
          </p:cNvPr>
          <p:cNvSpPr/>
          <p:nvPr/>
        </p:nvSpPr>
        <p:spPr>
          <a:xfrm>
            <a:off x="2393592" y="3552863"/>
            <a:ext cx="683195" cy="623369"/>
          </a:xfrm>
          <a:prstGeom prst="rightArrow">
            <a:avLst/>
          </a:prstGeom>
          <a:solidFill>
            <a:srgbClr val="296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  <p:sp>
        <p:nvSpPr>
          <p:cNvPr id="27" name="Стрелка: вправо 26">
            <a:extLst>
              <a:ext uri="{FF2B5EF4-FFF2-40B4-BE49-F238E27FC236}">
                <a16:creationId xmlns="" xmlns:a16="http://schemas.microsoft.com/office/drawing/2014/main" id="{6363D197-8518-06FA-5616-463F29281B51}"/>
              </a:ext>
            </a:extLst>
          </p:cNvPr>
          <p:cNvSpPr/>
          <p:nvPr/>
        </p:nvSpPr>
        <p:spPr>
          <a:xfrm>
            <a:off x="8791821" y="3649291"/>
            <a:ext cx="683195" cy="623369"/>
          </a:xfrm>
          <a:prstGeom prst="rightArrow">
            <a:avLst/>
          </a:prstGeom>
          <a:solidFill>
            <a:srgbClr val="2967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7D84C577-7479-B426-095B-D0DBA4A05819}"/>
              </a:ext>
            </a:extLst>
          </p:cNvPr>
          <p:cNvSpPr txBox="1"/>
          <p:nvPr/>
        </p:nvSpPr>
        <p:spPr>
          <a:xfrm>
            <a:off x="9508305" y="2460256"/>
            <a:ext cx="2284325" cy="21852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2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5 декабря </a:t>
            </a:r>
          </a:p>
          <a:p>
            <a:pPr algn="ctr"/>
            <a:r>
              <a:rPr lang="ru-RU" sz="22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2024 г.</a:t>
            </a:r>
          </a:p>
          <a:p>
            <a:pPr algn="ctr"/>
            <a:r>
              <a:rPr lang="ru-RU" sz="2400" b="1" spc="1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10.30 –  11.00 </a:t>
            </a:r>
            <a:r>
              <a:rPr lang="ru-RU" sz="2200" b="1" spc="1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начало проверки </a:t>
            </a:r>
          </a:p>
          <a:p>
            <a:pPr algn="ctr"/>
            <a:r>
              <a:rPr lang="ru-RU" sz="24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во всех МО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2D7F887-B9A5-0B8F-1F71-3931BB2B9C1C}"/>
              </a:ext>
            </a:extLst>
          </p:cNvPr>
          <p:cNvSpPr txBox="1"/>
          <p:nvPr/>
        </p:nvSpPr>
        <p:spPr>
          <a:xfrm>
            <a:off x="373693" y="5271228"/>
            <a:ext cx="11444613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200" b="1" spc="10" dirty="0">
                <a:solidFill>
                  <a:srgbClr val="C00000"/>
                </a:solidFill>
                <a:cs typeface="Times New Roman" panose="02020603050405020304" pitchFamily="18" charset="0"/>
              </a:rPr>
              <a:t>Бланки ИС передаются в РЦОИ 10 декабря </a:t>
            </a:r>
            <a:endParaRPr lang="ru-RU" sz="2200" dirty="0">
              <a:solidFill>
                <a:srgbClr val="00407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075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42">
            <a:extLst>
              <a:ext uri="{FF2B5EF4-FFF2-40B4-BE49-F238E27FC236}">
                <a16:creationId xmlns="" xmlns:a16="http://schemas.microsoft.com/office/drawing/2014/main" id="{4B330C08-0536-5325-D0BB-F027FBB72B9B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85663BA-9B80-FC16-3103-2031F83E3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0153345"/>
              </p:ext>
            </p:extLst>
          </p:nvPr>
        </p:nvGraphicFramePr>
        <p:xfrm>
          <a:off x="5605850" y="749525"/>
          <a:ext cx="6012336" cy="5377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2336">
                  <a:extLst>
                    <a:ext uri="{9D8B030D-6E8A-4147-A177-3AD203B41FA5}">
                      <a16:colId xmlns="" xmlns:a16="http://schemas.microsoft.com/office/drawing/2014/main" val="1766804602"/>
                    </a:ext>
                  </a:extLst>
                </a:gridCol>
              </a:tblGrid>
              <a:tr h="1600399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РИС ГИА-11 сформирована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и готова к проведению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итогового сочинения (изложения):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3327763"/>
                  </a:ext>
                </a:extLst>
              </a:tr>
              <a:tr h="3660847">
                <a:tc>
                  <a:txBody>
                    <a:bodyPr/>
                    <a:lstStyle/>
                    <a:p>
                      <a:pPr marL="396000" indent="-27305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b="1" dirty="0"/>
                        <a:t>Зарегистрировано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412 </a:t>
                      </a:r>
                      <a:r>
                        <a:rPr lang="ru-RU" sz="2400" b="1" dirty="0"/>
                        <a:t>участников, в т.ч.: </a:t>
                      </a:r>
                    </a:p>
                    <a:p>
                      <a:pPr marL="396000" indent="-27305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378 </a:t>
                      </a:r>
                      <a:r>
                        <a:rPr lang="ru-RU" sz="2400" b="1" dirty="0"/>
                        <a:t>участников –  на сочинение;</a:t>
                      </a:r>
                    </a:p>
                    <a:p>
                      <a:pPr marL="396000" indent="-27305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34 </a:t>
                      </a:r>
                      <a:r>
                        <a:rPr lang="ru-RU" sz="2400" b="1" dirty="0"/>
                        <a:t>участника –  на изложение.</a:t>
                      </a:r>
                    </a:p>
                    <a:p>
                      <a:pPr marL="324000" indent="-27305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endParaRPr lang="ru-RU" sz="600" b="1" dirty="0"/>
                    </a:p>
                    <a:p>
                      <a:pPr marL="180000" indent="0" algn="l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dirty="0"/>
                        <a:t>Для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2400" dirty="0"/>
                        <a:t> участников с ОВЗ  будут созданы особые условия, в т.ч.: </a:t>
                      </a:r>
                    </a:p>
                    <a:p>
                      <a:pPr marL="180000" indent="0" algn="l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2400" dirty="0"/>
                        <a:t> – на базе ОО; </a:t>
                      </a:r>
                    </a:p>
                    <a:p>
                      <a:pPr marL="432000" indent="-27305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</a:pPr>
                      <a:r>
                        <a:rPr lang="ru-RU" sz="2400" dirty="0"/>
                        <a:t> 1 – на дому</a:t>
                      </a:r>
                      <a:endParaRPr lang="ru-RU" sz="2400" b="1" dirty="0"/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35100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573ECB0-8561-D52D-F05B-D780F5AD68A0}"/>
              </a:ext>
            </a:extLst>
          </p:cNvPr>
          <p:cNvSpPr txBox="1"/>
          <p:nvPr/>
        </p:nvSpPr>
        <p:spPr>
          <a:xfrm>
            <a:off x="450043" y="1758029"/>
            <a:ext cx="1669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Основной срок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6A09FD1E-609A-CD66-6277-7C66A7B772B6}"/>
              </a:ext>
            </a:extLst>
          </p:cNvPr>
          <p:cNvGrpSpPr/>
          <p:nvPr/>
        </p:nvGrpSpPr>
        <p:grpSpPr>
          <a:xfrm>
            <a:off x="2398809" y="1494773"/>
            <a:ext cx="1962463" cy="2008641"/>
            <a:chOff x="228096" y="1503763"/>
            <a:chExt cx="1499104" cy="1707675"/>
          </a:xfrm>
        </p:grpSpPr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D8EF66CD-CCF8-B64D-2DA2-6B68486C3384}"/>
                </a:ext>
              </a:extLst>
            </p:cNvPr>
            <p:cNvGrpSpPr/>
            <p:nvPr/>
          </p:nvGrpSpPr>
          <p:grpSpPr>
            <a:xfrm>
              <a:off x="228096" y="1627073"/>
              <a:ext cx="1499104" cy="1584365"/>
              <a:chOff x="228096" y="1627073"/>
              <a:chExt cx="1499104" cy="1584365"/>
            </a:xfrm>
          </p:grpSpPr>
          <p:grpSp>
            <p:nvGrpSpPr>
              <p:cNvPr id="13" name="Группа 12">
                <a:extLst>
                  <a:ext uri="{FF2B5EF4-FFF2-40B4-BE49-F238E27FC236}">
                    <a16:creationId xmlns="" xmlns:a16="http://schemas.microsoft.com/office/drawing/2014/main" id="{1335AE36-CCBC-0D59-AE46-073566DC5F8C}"/>
                  </a:ext>
                </a:extLst>
              </p:cNvPr>
              <p:cNvGrpSpPr/>
              <p:nvPr/>
            </p:nvGrpSpPr>
            <p:grpSpPr>
              <a:xfrm>
                <a:off x="286661" y="1627073"/>
                <a:ext cx="1440539" cy="1584365"/>
                <a:chOff x="286661" y="1627073"/>
                <a:chExt cx="1440539" cy="1451101"/>
              </a:xfrm>
            </p:grpSpPr>
            <p:sp>
              <p:nvSpPr>
                <p:cNvPr id="20" name="Скругленный прямоугольник 21">
                  <a:extLst>
                    <a:ext uri="{FF2B5EF4-FFF2-40B4-BE49-F238E27FC236}">
                      <a16:creationId xmlns="" xmlns:a16="http://schemas.microsoft.com/office/drawing/2014/main" id="{219E51B2-185A-246A-0C72-E8A62FD2E3DD}"/>
                    </a:ext>
                  </a:extLst>
                </p:cNvPr>
                <p:cNvSpPr/>
                <p:nvPr/>
              </p:nvSpPr>
              <p:spPr>
                <a:xfrm>
                  <a:off x="286661" y="1627073"/>
                  <a:ext cx="1440539" cy="1451101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Овал 20">
                  <a:extLst>
                    <a:ext uri="{FF2B5EF4-FFF2-40B4-BE49-F238E27FC236}">
                      <a16:creationId xmlns="" xmlns:a16="http://schemas.microsoft.com/office/drawing/2014/main" id="{196EC34A-0F24-9568-59B9-AA61DF6E9570}"/>
                    </a:ext>
                  </a:extLst>
                </p:cNvPr>
                <p:cNvSpPr/>
                <p:nvPr/>
              </p:nvSpPr>
              <p:spPr>
                <a:xfrm>
                  <a:off x="44500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Овал 22">
                  <a:extLst>
                    <a:ext uri="{FF2B5EF4-FFF2-40B4-BE49-F238E27FC236}">
                      <a16:creationId xmlns="" xmlns:a16="http://schemas.microsoft.com/office/drawing/2014/main" id="{0A8236AB-1418-5197-2166-B1A45925CE0E}"/>
                    </a:ext>
                  </a:extLst>
                </p:cNvPr>
                <p:cNvSpPr/>
                <p:nvPr/>
              </p:nvSpPr>
              <p:spPr>
                <a:xfrm>
                  <a:off x="684356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Овал 23">
                  <a:extLst>
                    <a:ext uri="{FF2B5EF4-FFF2-40B4-BE49-F238E27FC236}">
                      <a16:creationId xmlns="" xmlns:a16="http://schemas.microsoft.com/office/drawing/2014/main" id="{B3DE2E94-28C6-E78C-B2F0-C63265B33944}"/>
                    </a:ext>
                  </a:extLst>
                </p:cNvPr>
                <p:cNvSpPr/>
                <p:nvPr/>
              </p:nvSpPr>
              <p:spPr>
                <a:xfrm>
                  <a:off x="92256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Овал 24">
                  <a:extLst>
                    <a:ext uri="{FF2B5EF4-FFF2-40B4-BE49-F238E27FC236}">
                      <a16:creationId xmlns="" xmlns:a16="http://schemas.microsoft.com/office/drawing/2014/main" id="{36C126CA-9869-D9D7-3CB9-1FD655CE7366}"/>
                    </a:ext>
                  </a:extLst>
                </p:cNvPr>
                <p:cNvSpPr/>
                <p:nvPr/>
              </p:nvSpPr>
              <p:spPr>
                <a:xfrm>
                  <a:off x="1160780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Овал 25">
                  <a:extLst>
                    <a:ext uri="{FF2B5EF4-FFF2-40B4-BE49-F238E27FC236}">
                      <a16:creationId xmlns="" xmlns:a16="http://schemas.microsoft.com/office/drawing/2014/main" id="{F90CB565-47FD-47B5-BACA-14F1A4D58FBB}"/>
                    </a:ext>
                  </a:extLst>
                </p:cNvPr>
                <p:cNvSpPr/>
                <p:nvPr/>
              </p:nvSpPr>
              <p:spPr>
                <a:xfrm>
                  <a:off x="1398992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7E0116D8-2512-DC9E-7589-4A912B3D79BA}"/>
                  </a:ext>
                </a:extLst>
              </p:cNvPr>
              <p:cNvSpPr txBox="1"/>
              <p:nvPr/>
            </p:nvSpPr>
            <p:spPr>
              <a:xfrm>
                <a:off x="561556" y="1851749"/>
                <a:ext cx="1064518" cy="287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ДЕКАБРЬ</a:t>
                </a:r>
              </a:p>
            </p:txBody>
          </p:sp>
          <p:sp>
            <p:nvSpPr>
              <p:cNvPr id="17" name="Скругленный прямоугольник 19">
                <a:extLst>
                  <a:ext uri="{FF2B5EF4-FFF2-40B4-BE49-F238E27FC236}">
                    <a16:creationId xmlns="" xmlns:a16="http://schemas.microsoft.com/office/drawing/2014/main" id="{5880C765-5E17-B93D-FC85-9D387285726E}"/>
                  </a:ext>
                </a:extLst>
              </p:cNvPr>
              <p:cNvSpPr/>
              <p:nvPr/>
            </p:nvSpPr>
            <p:spPr>
              <a:xfrm>
                <a:off x="445008" y="2144569"/>
                <a:ext cx="1115984" cy="86616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5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29A3B582-AA30-3725-597E-B2669A71FEC5}"/>
                  </a:ext>
                </a:extLst>
              </p:cNvPr>
              <p:cNvSpPr txBox="1"/>
              <p:nvPr/>
            </p:nvSpPr>
            <p:spPr>
              <a:xfrm>
                <a:off x="228096" y="2048370"/>
                <a:ext cx="1449991" cy="968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400" b="1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4</a:t>
                </a:r>
              </a:p>
              <a:p>
                <a:pPr algn="ctr"/>
                <a:r>
                  <a:rPr lang="ru-RU" sz="2400" b="1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2024</a:t>
                </a:r>
              </a:p>
            </p:txBody>
          </p:sp>
        </p:grpSp>
        <p:sp>
          <p:nvSpPr>
            <p:cNvPr id="6" name="Скругленный прямоугольник 11">
              <a:extLst>
                <a:ext uri="{FF2B5EF4-FFF2-40B4-BE49-F238E27FC236}">
                  <a16:creationId xmlns="" xmlns:a16="http://schemas.microsoft.com/office/drawing/2014/main" id="{9D8EB3F1-C30B-6D1A-310F-CFD9F48E31B9}"/>
                </a:ext>
              </a:extLst>
            </p:cNvPr>
            <p:cNvSpPr/>
            <p:nvPr/>
          </p:nvSpPr>
          <p:spPr>
            <a:xfrm>
              <a:off x="486638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12">
              <a:extLst>
                <a:ext uri="{FF2B5EF4-FFF2-40B4-BE49-F238E27FC236}">
                  <a16:creationId xmlns="" xmlns:a16="http://schemas.microsoft.com/office/drawing/2014/main" id="{BA1979B0-C573-FC1A-B718-566C8225D4F4}"/>
                </a:ext>
              </a:extLst>
            </p:cNvPr>
            <p:cNvSpPr/>
            <p:nvPr/>
          </p:nvSpPr>
          <p:spPr>
            <a:xfrm>
              <a:off x="725985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13">
              <a:extLst>
                <a:ext uri="{FF2B5EF4-FFF2-40B4-BE49-F238E27FC236}">
                  <a16:creationId xmlns="" xmlns:a16="http://schemas.microsoft.com/office/drawing/2014/main" id="{38163624-6359-CB16-00FF-06F1AE935166}"/>
                </a:ext>
              </a:extLst>
            </p:cNvPr>
            <p:cNvSpPr/>
            <p:nvPr/>
          </p:nvSpPr>
          <p:spPr>
            <a:xfrm>
              <a:off x="965332" y="1503764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15">
              <a:extLst>
                <a:ext uri="{FF2B5EF4-FFF2-40B4-BE49-F238E27FC236}">
                  <a16:creationId xmlns="" xmlns:a16="http://schemas.microsoft.com/office/drawing/2014/main" id="{A17188CD-E5BD-C87C-356F-8D1773D750A2}"/>
                </a:ext>
              </a:extLst>
            </p:cNvPr>
            <p:cNvSpPr/>
            <p:nvPr/>
          </p:nvSpPr>
          <p:spPr>
            <a:xfrm>
              <a:off x="1206554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16">
              <a:extLst>
                <a:ext uri="{FF2B5EF4-FFF2-40B4-BE49-F238E27FC236}">
                  <a16:creationId xmlns="" xmlns:a16="http://schemas.microsoft.com/office/drawing/2014/main" id="{00C0ACA6-97DB-8F50-782E-B29C33012377}"/>
                </a:ext>
              </a:extLst>
            </p:cNvPr>
            <p:cNvSpPr/>
            <p:nvPr/>
          </p:nvSpPr>
          <p:spPr>
            <a:xfrm>
              <a:off x="1444026" y="1503763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32DB03DA-200E-1751-FC5A-D804783B01E3}"/>
              </a:ext>
            </a:extLst>
          </p:cNvPr>
          <p:cNvSpPr txBox="1"/>
          <p:nvPr/>
        </p:nvSpPr>
        <p:spPr>
          <a:xfrm>
            <a:off x="240032" y="3729779"/>
            <a:ext cx="4862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</a:rPr>
              <a:t>Дополнительные сроки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FEE5EB65-C4C7-E006-CBD2-E5861D507F16}"/>
              </a:ext>
            </a:extLst>
          </p:cNvPr>
          <p:cNvGrpSpPr/>
          <p:nvPr/>
        </p:nvGrpSpPr>
        <p:grpSpPr>
          <a:xfrm>
            <a:off x="592371" y="4341982"/>
            <a:ext cx="1885796" cy="2022507"/>
            <a:chOff x="228096" y="1503763"/>
            <a:chExt cx="1499104" cy="1707675"/>
          </a:xfrm>
        </p:grpSpPr>
        <p:grpSp>
          <p:nvGrpSpPr>
            <p:cNvPr id="29" name="Группа 28">
              <a:extLst>
                <a:ext uri="{FF2B5EF4-FFF2-40B4-BE49-F238E27FC236}">
                  <a16:creationId xmlns="" xmlns:a16="http://schemas.microsoft.com/office/drawing/2014/main" id="{A2826380-8331-E697-D030-A2B9E6E85626}"/>
                </a:ext>
              </a:extLst>
            </p:cNvPr>
            <p:cNvGrpSpPr/>
            <p:nvPr/>
          </p:nvGrpSpPr>
          <p:grpSpPr>
            <a:xfrm>
              <a:off x="228096" y="1627073"/>
              <a:ext cx="1499104" cy="1584365"/>
              <a:chOff x="228096" y="1627073"/>
              <a:chExt cx="1499104" cy="1584365"/>
            </a:xfrm>
          </p:grpSpPr>
          <p:grpSp>
            <p:nvGrpSpPr>
              <p:cNvPr id="35" name="Группа 34">
                <a:extLst>
                  <a:ext uri="{FF2B5EF4-FFF2-40B4-BE49-F238E27FC236}">
                    <a16:creationId xmlns="" xmlns:a16="http://schemas.microsoft.com/office/drawing/2014/main" id="{8E3ECAF0-91FE-5D0F-A4BC-A38D743F80AB}"/>
                  </a:ext>
                </a:extLst>
              </p:cNvPr>
              <p:cNvGrpSpPr/>
              <p:nvPr/>
            </p:nvGrpSpPr>
            <p:grpSpPr>
              <a:xfrm>
                <a:off x="286661" y="1627073"/>
                <a:ext cx="1440539" cy="1584365"/>
                <a:chOff x="286661" y="1627073"/>
                <a:chExt cx="1440539" cy="1451101"/>
              </a:xfrm>
            </p:grpSpPr>
            <p:sp>
              <p:nvSpPr>
                <p:cNvPr id="39" name="Скругленный прямоугольник 21">
                  <a:extLst>
                    <a:ext uri="{FF2B5EF4-FFF2-40B4-BE49-F238E27FC236}">
                      <a16:creationId xmlns="" xmlns:a16="http://schemas.microsoft.com/office/drawing/2014/main" id="{5B217532-DEF1-0A85-AC32-786B27F076A7}"/>
                    </a:ext>
                  </a:extLst>
                </p:cNvPr>
                <p:cNvSpPr/>
                <p:nvPr/>
              </p:nvSpPr>
              <p:spPr>
                <a:xfrm>
                  <a:off x="286661" y="1627073"/>
                  <a:ext cx="1440539" cy="1451101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Овал 39">
                  <a:extLst>
                    <a:ext uri="{FF2B5EF4-FFF2-40B4-BE49-F238E27FC236}">
                      <a16:creationId xmlns="" xmlns:a16="http://schemas.microsoft.com/office/drawing/2014/main" id="{E4792790-7DF2-F1DB-917C-AFF60AB18806}"/>
                    </a:ext>
                  </a:extLst>
                </p:cNvPr>
                <p:cNvSpPr/>
                <p:nvPr/>
              </p:nvSpPr>
              <p:spPr>
                <a:xfrm>
                  <a:off x="44500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" name="Овал 40">
                  <a:extLst>
                    <a:ext uri="{FF2B5EF4-FFF2-40B4-BE49-F238E27FC236}">
                      <a16:creationId xmlns="" xmlns:a16="http://schemas.microsoft.com/office/drawing/2014/main" id="{2B68D9F6-798A-0B6A-9E32-48F2B7D948D7}"/>
                    </a:ext>
                  </a:extLst>
                </p:cNvPr>
                <p:cNvSpPr/>
                <p:nvPr/>
              </p:nvSpPr>
              <p:spPr>
                <a:xfrm>
                  <a:off x="684356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Овал 41">
                  <a:extLst>
                    <a:ext uri="{FF2B5EF4-FFF2-40B4-BE49-F238E27FC236}">
                      <a16:creationId xmlns="" xmlns:a16="http://schemas.microsoft.com/office/drawing/2014/main" id="{F4F318C3-770F-F3DE-3CB7-8D332AE6E680}"/>
                    </a:ext>
                  </a:extLst>
                </p:cNvPr>
                <p:cNvSpPr/>
                <p:nvPr/>
              </p:nvSpPr>
              <p:spPr>
                <a:xfrm>
                  <a:off x="92256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Овал 42">
                  <a:extLst>
                    <a:ext uri="{FF2B5EF4-FFF2-40B4-BE49-F238E27FC236}">
                      <a16:creationId xmlns="" xmlns:a16="http://schemas.microsoft.com/office/drawing/2014/main" id="{5BFB8907-128E-CA7B-8730-1035F256817A}"/>
                    </a:ext>
                  </a:extLst>
                </p:cNvPr>
                <p:cNvSpPr/>
                <p:nvPr/>
              </p:nvSpPr>
              <p:spPr>
                <a:xfrm>
                  <a:off x="1160780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Овал 43">
                  <a:extLst>
                    <a:ext uri="{FF2B5EF4-FFF2-40B4-BE49-F238E27FC236}">
                      <a16:creationId xmlns="" xmlns:a16="http://schemas.microsoft.com/office/drawing/2014/main" id="{460A1DD0-449B-FC2D-FC88-B7D6ABC5F7B6}"/>
                    </a:ext>
                  </a:extLst>
                </p:cNvPr>
                <p:cNvSpPr/>
                <p:nvPr/>
              </p:nvSpPr>
              <p:spPr>
                <a:xfrm>
                  <a:off x="1398992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id="{56F83F04-0EE6-FA60-F90B-8B36C22BA0A3}"/>
                  </a:ext>
                </a:extLst>
              </p:cNvPr>
              <p:cNvSpPr txBox="1"/>
              <p:nvPr/>
            </p:nvSpPr>
            <p:spPr>
              <a:xfrm>
                <a:off x="561556" y="1851749"/>
                <a:ext cx="1064518" cy="287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ФЕВРАЛЬ</a:t>
                </a:r>
              </a:p>
            </p:txBody>
          </p:sp>
          <p:sp>
            <p:nvSpPr>
              <p:cNvPr id="37" name="Скругленный прямоугольник 19">
                <a:extLst>
                  <a:ext uri="{FF2B5EF4-FFF2-40B4-BE49-F238E27FC236}">
                    <a16:creationId xmlns="" xmlns:a16="http://schemas.microsoft.com/office/drawing/2014/main" id="{BC1EA22F-D8BB-3803-0E42-05DC087A26D8}"/>
                  </a:ext>
                </a:extLst>
              </p:cNvPr>
              <p:cNvSpPr/>
              <p:nvPr/>
            </p:nvSpPr>
            <p:spPr>
              <a:xfrm>
                <a:off x="445008" y="2144569"/>
                <a:ext cx="1115984" cy="86616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5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2E73D666-449F-3D7F-3252-BE8A72C444FB}"/>
                  </a:ext>
                </a:extLst>
              </p:cNvPr>
              <p:cNvSpPr txBox="1"/>
              <p:nvPr/>
            </p:nvSpPr>
            <p:spPr>
              <a:xfrm>
                <a:off x="228096" y="2048370"/>
                <a:ext cx="1449991" cy="909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400" b="1" dirty="0">
                    <a:solidFill>
                      <a:schemeClr val="tx2">
                        <a:lumMod val="75000"/>
                      </a:schemeClr>
                    </a:solidFill>
                    <a:cs typeface="Times New Roman" panose="02020603050405020304" pitchFamily="18" charset="0"/>
                  </a:rPr>
                  <a:t>5</a:t>
                </a:r>
              </a:p>
              <a:p>
                <a:pPr algn="ctr"/>
                <a:r>
                  <a:rPr lang="ru-RU" sz="2000" b="1" dirty="0">
                    <a:solidFill>
                      <a:schemeClr val="tx2">
                        <a:lumMod val="75000"/>
                      </a:schemeClr>
                    </a:solidFill>
                    <a:cs typeface="Times New Roman" panose="02020603050405020304" pitchFamily="18" charset="0"/>
                  </a:rPr>
                  <a:t>2025</a:t>
                </a:r>
              </a:p>
            </p:txBody>
          </p:sp>
        </p:grpSp>
        <p:sp>
          <p:nvSpPr>
            <p:cNvPr id="30" name="Скругленный прямоугольник 11">
              <a:extLst>
                <a:ext uri="{FF2B5EF4-FFF2-40B4-BE49-F238E27FC236}">
                  <a16:creationId xmlns="" xmlns:a16="http://schemas.microsoft.com/office/drawing/2014/main" id="{BD31F0CC-CF8F-7746-5976-5338295A73E4}"/>
                </a:ext>
              </a:extLst>
            </p:cNvPr>
            <p:cNvSpPr/>
            <p:nvPr/>
          </p:nvSpPr>
          <p:spPr>
            <a:xfrm>
              <a:off x="486638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кругленный прямоугольник 12">
              <a:extLst>
                <a:ext uri="{FF2B5EF4-FFF2-40B4-BE49-F238E27FC236}">
                  <a16:creationId xmlns="" xmlns:a16="http://schemas.microsoft.com/office/drawing/2014/main" id="{F9B40D1D-3747-6EB4-0A55-7B2CECF8A06E}"/>
                </a:ext>
              </a:extLst>
            </p:cNvPr>
            <p:cNvSpPr/>
            <p:nvPr/>
          </p:nvSpPr>
          <p:spPr>
            <a:xfrm>
              <a:off x="725985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кругленный прямоугольник 13">
              <a:extLst>
                <a:ext uri="{FF2B5EF4-FFF2-40B4-BE49-F238E27FC236}">
                  <a16:creationId xmlns="" xmlns:a16="http://schemas.microsoft.com/office/drawing/2014/main" id="{CBC6246A-76CA-8192-F0FD-AEB3E02E132C}"/>
                </a:ext>
              </a:extLst>
            </p:cNvPr>
            <p:cNvSpPr/>
            <p:nvPr/>
          </p:nvSpPr>
          <p:spPr>
            <a:xfrm>
              <a:off x="965332" y="1503764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кругленный прямоугольник 15">
              <a:extLst>
                <a:ext uri="{FF2B5EF4-FFF2-40B4-BE49-F238E27FC236}">
                  <a16:creationId xmlns="" xmlns:a16="http://schemas.microsoft.com/office/drawing/2014/main" id="{252842CE-7B60-D30D-3CB2-C30F8CF9BBAA}"/>
                </a:ext>
              </a:extLst>
            </p:cNvPr>
            <p:cNvSpPr/>
            <p:nvPr/>
          </p:nvSpPr>
          <p:spPr>
            <a:xfrm>
              <a:off x="1206554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кругленный прямоугольник 16">
              <a:extLst>
                <a:ext uri="{FF2B5EF4-FFF2-40B4-BE49-F238E27FC236}">
                  <a16:creationId xmlns="" xmlns:a16="http://schemas.microsoft.com/office/drawing/2014/main" id="{FE5EB5B5-EE0F-B1D8-FDB3-67A6EA68C89C}"/>
                </a:ext>
              </a:extLst>
            </p:cNvPr>
            <p:cNvSpPr/>
            <p:nvPr/>
          </p:nvSpPr>
          <p:spPr>
            <a:xfrm>
              <a:off x="1444026" y="1503763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5" name="Группа 44">
            <a:extLst>
              <a:ext uri="{FF2B5EF4-FFF2-40B4-BE49-F238E27FC236}">
                <a16:creationId xmlns="" xmlns:a16="http://schemas.microsoft.com/office/drawing/2014/main" id="{B9FF5E3C-182F-E393-6155-4F6E5951FAC0}"/>
              </a:ext>
            </a:extLst>
          </p:cNvPr>
          <p:cNvGrpSpPr/>
          <p:nvPr/>
        </p:nvGrpSpPr>
        <p:grpSpPr>
          <a:xfrm>
            <a:off x="3085137" y="4298438"/>
            <a:ext cx="2085930" cy="2089429"/>
            <a:chOff x="228096" y="1503763"/>
            <a:chExt cx="1499104" cy="1707675"/>
          </a:xfrm>
        </p:grpSpPr>
        <p:grpSp>
          <p:nvGrpSpPr>
            <p:cNvPr id="46" name="Группа 45">
              <a:extLst>
                <a:ext uri="{FF2B5EF4-FFF2-40B4-BE49-F238E27FC236}">
                  <a16:creationId xmlns="" xmlns:a16="http://schemas.microsoft.com/office/drawing/2014/main" id="{1F335F18-263F-C4B8-CF9F-D787768562BB}"/>
                </a:ext>
              </a:extLst>
            </p:cNvPr>
            <p:cNvGrpSpPr/>
            <p:nvPr/>
          </p:nvGrpSpPr>
          <p:grpSpPr>
            <a:xfrm>
              <a:off x="228096" y="1627073"/>
              <a:ext cx="1499104" cy="1584365"/>
              <a:chOff x="228096" y="1627073"/>
              <a:chExt cx="1499104" cy="1584365"/>
            </a:xfrm>
          </p:grpSpPr>
          <p:grpSp>
            <p:nvGrpSpPr>
              <p:cNvPr id="52" name="Группа 51">
                <a:extLst>
                  <a:ext uri="{FF2B5EF4-FFF2-40B4-BE49-F238E27FC236}">
                    <a16:creationId xmlns="" xmlns:a16="http://schemas.microsoft.com/office/drawing/2014/main" id="{E360FC51-D922-B6E9-CF30-A322417A671D}"/>
                  </a:ext>
                </a:extLst>
              </p:cNvPr>
              <p:cNvGrpSpPr/>
              <p:nvPr/>
            </p:nvGrpSpPr>
            <p:grpSpPr>
              <a:xfrm>
                <a:off x="286661" y="1627073"/>
                <a:ext cx="1440539" cy="1584365"/>
                <a:chOff x="286661" y="1627073"/>
                <a:chExt cx="1440539" cy="1451101"/>
              </a:xfrm>
            </p:grpSpPr>
            <p:sp>
              <p:nvSpPr>
                <p:cNvPr id="56" name="Скругленный прямоугольник 21">
                  <a:extLst>
                    <a:ext uri="{FF2B5EF4-FFF2-40B4-BE49-F238E27FC236}">
                      <a16:creationId xmlns="" xmlns:a16="http://schemas.microsoft.com/office/drawing/2014/main" id="{794FAE1D-D3EC-FAF1-99D9-CBE3C6C4AD1E}"/>
                    </a:ext>
                  </a:extLst>
                </p:cNvPr>
                <p:cNvSpPr/>
                <p:nvPr/>
              </p:nvSpPr>
              <p:spPr>
                <a:xfrm>
                  <a:off x="286661" y="1627073"/>
                  <a:ext cx="1440539" cy="1451101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Овал 56">
                  <a:extLst>
                    <a:ext uri="{FF2B5EF4-FFF2-40B4-BE49-F238E27FC236}">
                      <a16:creationId xmlns="" xmlns:a16="http://schemas.microsoft.com/office/drawing/2014/main" id="{269F5786-5749-19A5-C83A-E200F8637B27}"/>
                    </a:ext>
                  </a:extLst>
                </p:cNvPr>
                <p:cNvSpPr/>
                <p:nvPr/>
              </p:nvSpPr>
              <p:spPr>
                <a:xfrm>
                  <a:off x="44500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Овал 57">
                  <a:extLst>
                    <a:ext uri="{FF2B5EF4-FFF2-40B4-BE49-F238E27FC236}">
                      <a16:creationId xmlns="" xmlns:a16="http://schemas.microsoft.com/office/drawing/2014/main" id="{8A532667-0D76-704A-EB27-D44048EF7305}"/>
                    </a:ext>
                  </a:extLst>
                </p:cNvPr>
                <p:cNvSpPr/>
                <p:nvPr/>
              </p:nvSpPr>
              <p:spPr>
                <a:xfrm>
                  <a:off x="684356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9" name="Овал 58">
                  <a:extLst>
                    <a:ext uri="{FF2B5EF4-FFF2-40B4-BE49-F238E27FC236}">
                      <a16:creationId xmlns="" xmlns:a16="http://schemas.microsoft.com/office/drawing/2014/main" id="{6002975A-BE3C-C8C9-1555-5BC2F8C2F909}"/>
                    </a:ext>
                  </a:extLst>
                </p:cNvPr>
                <p:cNvSpPr/>
                <p:nvPr/>
              </p:nvSpPr>
              <p:spPr>
                <a:xfrm>
                  <a:off x="922568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0" name="Овал 59">
                  <a:extLst>
                    <a:ext uri="{FF2B5EF4-FFF2-40B4-BE49-F238E27FC236}">
                      <a16:creationId xmlns="" xmlns:a16="http://schemas.microsoft.com/office/drawing/2014/main" id="{9F924429-84F9-981E-878E-4CEF14B776CD}"/>
                    </a:ext>
                  </a:extLst>
                </p:cNvPr>
                <p:cNvSpPr/>
                <p:nvPr/>
              </p:nvSpPr>
              <p:spPr>
                <a:xfrm>
                  <a:off x="1160780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" name="Овал 60">
                  <a:extLst>
                    <a:ext uri="{FF2B5EF4-FFF2-40B4-BE49-F238E27FC236}">
                      <a16:creationId xmlns="" xmlns:a16="http://schemas.microsoft.com/office/drawing/2014/main" id="{69D39463-6059-7BD5-8027-F50285D447E1}"/>
                    </a:ext>
                  </a:extLst>
                </p:cNvPr>
                <p:cNvSpPr/>
                <p:nvPr/>
              </p:nvSpPr>
              <p:spPr>
                <a:xfrm>
                  <a:off x="1398992" y="1690808"/>
                  <a:ext cx="162000" cy="16225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" name="TextBox 52">
                <a:extLst>
                  <a:ext uri="{FF2B5EF4-FFF2-40B4-BE49-F238E27FC236}">
                    <a16:creationId xmlns="" xmlns:a16="http://schemas.microsoft.com/office/drawing/2014/main" id="{379B1658-86C4-71D8-EE11-1073C7EFEE68}"/>
                  </a:ext>
                </a:extLst>
              </p:cNvPr>
              <p:cNvSpPr txBox="1"/>
              <p:nvPr/>
            </p:nvSpPr>
            <p:spPr>
              <a:xfrm>
                <a:off x="561556" y="1851749"/>
                <a:ext cx="1064518" cy="329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АПРЕЛЬ</a:t>
                </a:r>
              </a:p>
            </p:txBody>
          </p:sp>
          <p:sp>
            <p:nvSpPr>
              <p:cNvPr id="54" name="Скругленный прямоугольник 19">
                <a:extLst>
                  <a:ext uri="{FF2B5EF4-FFF2-40B4-BE49-F238E27FC236}">
                    <a16:creationId xmlns="" xmlns:a16="http://schemas.microsoft.com/office/drawing/2014/main" id="{F902FB01-407D-1F26-F34F-8D52DEB714F4}"/>
                  </a:ext>
                </a:extLst>
              </p:cNvPr>
              <p:cNvSpPr/>
              <p:nvPr/>
            </p:nvSpPr>
            <p:spPr>
              <a:xfrm>
                <a:off x="445008" y="2144569"/>
                <a:ext cx="1115984" cy="86616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5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="" xmlns:a16="http://schemas.microsoft.com/office/drawing/2014/main" id="{E0588527-823C-D314-CFB2-335224995AB4}"/>
                  </a:ext>
                </a:extLst>
              </p:cNvPr>
              <p:cNvSpPr txBox="1"/>
              <p:nvPr/>
            </p:nvSpPr>
            <p:spPr>
              <a:xfrm>
                <a:off x="228096" y="2048370"/>
                <a:ext cx="1449991" cy="880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400" b="1" dirty="0">
                    <a:solidFill>
                      <a:schemeClr val="tx2">
                        <a:lumMod val="75000"/>
                      </a:schemeClr>
                    </a:solidFill>
                    <a:cs typeface="Times New Roman" panose="02020603050405020304" pitchFamily="18" charset="0"/>
                  </a:rPr>
                  <a:t>9</a:t>
                </a:r>
              </a:p>
              <a:p>
                <a:pPr algn="ctr"/>
                <a:r>
                  <a:rPr lang="ru-RU" sz="2000" b="1" dirty="0">
                    <a:solidFill>
                      <a:schemeClr val="tx2">
                        <a:lumMod val="75000"/>
                      </a:schemeClr>
                    </a:solidFill>
                    <a:cs typeface="Times New Roman" panose="02020603050405020304" pitchFamily="18" charset="0"/>
                  </a:rPr>
                  <a:t>2025</a:t>
                </a:r>
              </a:p>
            </p:txBody>
          </p:sp>
        </p:grpSp>
        <p:sp>
          <p:nvSpPr>
            <p:cNvPr id="47" name="Скругленный прямоугольник 11">
              <a:extLst>
                <a:ext uri="{FF2B5EF4-FFF2-40B4-BE49-F238E27FC236}">
                  <a16:creationId xmlns="" xmlns:a16="http://schemas.microsoft.com/office/drawing/2014/main" id="{2CC00BED-97A5-A4CA-CBEF-C94811A480E9}"/>
                </a:ext>
              </a:extLst>
            </p:cNvPr>
            <p:cNvSpPr/>
            <p:nvPr/>
          </p:nvSpPr>
          <p:spPr>
            <a:xfrm>
              <a:off x="486638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Скругленный прямоугольник 12">
              <a:extLst>
                <a:ext uri="{FF2B5EF4-FFF2-40B4-BE49-F238E27FC236}">
                  <a16:creationId xmlns="" xmlns:a16="http://schemas.microsoft.com/office/drawing/2014/main" id="{498CA2C9-2ADF-A6E0-7035-08283FC937C2}"/>
                </a:ext>
              </a:extLst>
            </p:cNvPr>
            <p:cNvSpPr/>
            <p:nvPr/>
          </p:nvSpPr>
          <p:spPr>
            <a:xfrm>
              <a:off x="725985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Скругленный прямоугольник 13">
              <a:extLst>
                <a:ext uri="{FF2B5EF4-FFF2-40B4-BE49-F238E27FC236}">
                  <a16:creationId xmlns="" xmlns:a16="http://schemas.microsoft.com/office/drawing/2014/main" id="{425B5BF7-D375-A983-8CA5-5D08E38890F1}"/>
                </a:ext>
              </a:extLst>
            </p:cNvPr>
            <p:cNvSpPr/>
            <p:nvPr/>
          </p:nvSpPr>
          <p:spPr>
            <a:xfrm>
              <a:off x="965332" y="1503764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Скругленный прямоугольник 15">
              <a:extLst>
                <a:ext uri="{FF2B5EF4-FFF2-40B4-BE49-F238E27FC236}">
                  <a16:creationId xmlns="" xmlns:a16="http://schemas.microsoft.com/office/drawing/2014/main" id="{9FD0E99B-1ACD-7AA7-DD6B-DA505E65C260}"/>
                </a:ext>
              </a:extLst>
            </p:cNvPr>
            <p:cNvSpPr/>
            <p:nvPr/>
          </p:nvSpPr>
          <p:spPr>
            <a:xfrm>
              <a:off x="1206554" y="1508705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Скругленный прямоугольник 16">
              <a:extLst>
                <a:ext uri="{FF2B5EF4-FFF2-40B4-BE49-F238E27FC236}">
                  <a16:creationId xmlns="" xmlns:a16="http://schemas.microsoft.com/office/drawing/2014/main" id="{6F3D2F1A-D0D0-9A3C-2C62-E8BC46FC1824}"/>
                </a:ext>
              </a:extLst>
            </p:cNvPr>
            <p:cNvSpPr/>
            <p:nvPr/>
          </p:nvSpPr>
          <p:spPr>
            <a:xfrm>
              <a:off x="1444026" y="1503763"/>
              <a:ext cx="78740" cy="26929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45A2A732-3754-840A-8971-FE9077EEB7B9}"/>
              </a:ext>
            </a:extLst>
          </p:cNvPr>
          <p:cNvSpPr txBox="1"/>
          <p:nvPr/>
        </p:nvSpPr>
        <p:spPr>
          <a:xfrm>
            <a:off x="966168" y="948581"/>
            <a:ext cx="354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Даты проведения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73986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ПД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35921" y="1179482"/>
            <a:ext cx="10542965" cy="4919478"/>
          </a:xfrm>
          <a:prstGeom prst="rect">
            <a:avLst/>
          </a:prstGeom>
        </p:spPr>
      </p:pic>
      <p:sp>
        <p:nvSpPr>
          <p:cNvPr id="3" name="Shape 242">
            <a:extLst>
              <a:ext uri="{FF2B5EF4-FFF2-40B4-BE49-F238E27FC236}">
                <a16:creationId xmlns="" xmlns:a16="http://schemas.microsoft.com/office/drawing/2014/main" id="{AFAEBFEB-01ED-5D02-94F9-5B4FFED07C65}"/>
              </a:ext>
            </a:extLst>
          </p:cNvPr>
          <p:cNvSpPr txBox="1">
            <a:spLocks/>
          </p:cNvSpPr>
          <p:nvPr/>
        </p:nvSpPr>
        <p:spPr>
          <a:xfrm>
            <a:off x="1991544" y="260648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1243483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Рисунок 62" descr="3232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14536" y="1030288"/>
            <a:ext cx="8551863" cy="1926316"/>
          </a:xfrm>
          <a:prstGeom prst="rect">
            <a:avLst/>
          </a:prstGeom>
        </p:spPr>
      </p:pic>
      <p:pic>
        <p:nvPicPr>
          <p:cNvPr id="64" name="Рисунок 63" descr="154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70037" y="3472391"/>
            <a:ext cx="10130896" cy="2323195"/>
          </a:xfrm>
          <a:prstGeom prst="rect">
            <a:avLst/>
          </a:prstGeom>
        </p:spPr>
      </p:pic>
      <p:sp>
        <p:nvSpPr>
          <p:cNvPr id="5" name="Shape 242">
            <a:extLst>
              <a:ext uri="{FF2B5EF4-FFF2-40B4-BE49-F238E27FC236}">
                <a16:creationId xmlns="" xmlns:a16="http://schemas.microsoft.com/office/drawing/2014/main" id="{30F0FDFD-22F3-5C07-7EE1-0F66788D29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70037" y="10048"/>
            <a:ext cx="10752138" cy="833438"/>
          </a:xfrm>
          <a:prstGeom prst="rect">
            <a:avLst/>
          </a:prstGeom>
        </p:spPr>
        <p:txBody>
          <a:bodyPr>
            <a:normAutofit fontScale="9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Проведение  итогового сочинения в 2024-2025 учебном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27006082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42">
            <a:extLst>
              <a:ext uri="{FF2B5EF4-FFF2-40B4-BE49-F238E27FC236}">
                <a16:creationId xmlns="" xmlns:a16="http://schemas.microsoft.com/office/drawing/2014/main" id="{4B330C08-0536-5325-D0BB-F027FBB72B9B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Подготовка к итоговому сочинению в 2024-2025 учебном году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A81E47F4-A7FA-5ABE-8E6D-96FC95D2CD6B}"/>
              </a:ext>
            </a:extLst>
          </p:cNvPr>
          <p:cNvSpPr/>
          <p:nvPr/>
        </p:nvSpPr>
        <p:spPr>
          <a:xfrm>
            <a:off x="35770" y="1066438"/>
            <a:ext cx="548636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МОУО: 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обеспечивает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подготовку специалистов, привлекаемых к проведению в соответствии с установленными требованиями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обеспечивает </a:t>
            </a:r>
            <a:r>
              <a:rPr lang="ru-RU" sz="2000" dirty="0">
                <a:solidFill>
                  <a:srgbClr val="002060"/>
                </a:solidFill>
              </a:rPr>
              <a:t>подготовку специалистов, привлекаемых к проверке в соответствии с установленными требованиями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определяет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место (места) проверки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организуют </a:t>
            </a:r>
            <a:r>
              <a:rPr lang="ru-RU" sz="2000" dirty="0">
                <a:solidFill>
                  <a:srgbClr val="002060"/>
                </a:solidFill>
              </a:rPr>
              <a:t>проверку и оценивание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регистрируют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независимых наблюдателей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проводят обучение</a:t>
            </a:r>
            <a:r>
              <a:rPr lang="ru-RU" sz="2000" dirty="0">
                <a:solidFill>
                  <a:srgbClr val="002060"/>
                </a:solidFill>
              </a:rPr>
              <a:t> независимых наблюдателей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08FB9F8-ED88-538C-8F12-08B0A3F9A1F9}"/>
              </a:ext>
            </a:extLst>
          </p:cNvPr>
          <p:cNvSpPr/>
          <p:nvPr/>
        </p:nvSpPr>
        <p:spPr>
          <a:xfrm>
            <a:off x="-96688" y="988561"/>
            <a:ext cx="5556259" cy="5608791"/>
          </a:xfrm>
          <a:prstGeom prst="rect">
            <a:avLst/>
          </a:prstGeom>
          <a:solidFill>
            <a:srgbClr val="00B0F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0240493E-4BCA-EB4F-0422-EFF5262BE728}"/>
              </a:ext>
            </a:extLst>
          </p:cNvPr>
          <p:cNvSpPr/>
          <p:nvPr/>
        </p:nvSpPr>
        <p:spPr>
          <a:xfrm>
            <a:off x="5583940" y="988561"/>
            <a:ext cx="6427335" cy="5608792"/>
          </a:xfrm>
          <a:prstGeom prst="rect">
            <a:avLst/>
          </a:prstGeom>
          <a:solidFill>
            <a:srgbClr val="92D05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5764A68-D87C-5FA8-1C71-CAA1FE07593D}"/>
              </a:ext>
            </a:extLst>
          </p:cNvPr>
          <p:cNvSpPr/>
          <p:nvPr/>
        </p:nvSpPr>
        <p:spPr>
          <a:xfrm>
            <a:off x="5583941" y="993905"/>
            <a:ext cx="636553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ОО: 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регистрируют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заявления обучающихся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предоставляют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сведения об обучающихся, зарегистрировавшихся на ИС, в МОУО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не позднее чем за две недели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до даты проведения итогового сочинения (изложения)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обеспечивают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техническую поддержку проведения ИС, в том числе систем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видеонаблюдения и видеозаписи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получают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темы сочинений (тексты изложений) и обеспечивают информационную безопасность получения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обеспечивают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участников орфографическими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словарями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при проведении итогового сочинения или орфографическими и толковыми словарями при проведении итогового изложения</a:t>
            </a:r>
          </a:p>
          <a:p>
            <a:pPr marL="342900" indent="-342900" algn="just" defTabSz="630238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направляют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членов комиссии по проверке в место проверки</a:t>
            </a:r>
          </a:p>
        </p:txBody>
      </p:sp>
    </p:spTree>
    <p:extLst>
      <p:ext uri="{BB962C8B-B14F-4D97-AF65-F5344CB8AC3E}">
        <p14:creationId xmlns="" xmlns:p14="http://schemas.microsoft.com/office/powerpoint/2010/main" val="59007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42">
            <a:extLst>
              <a:ext uri="{FF2B5EF4-FFF2-40B4-BE49-F238E27FC236}">
                <a16:creationId xmlns="" xmlns:a16="http://schemas.microsoft.com/office/drawing/2014/main" id="{4B330C08-0536-5325-D0BB-F027FBB72B9B}"/>
              </a:ext>
            </a:extLst>
          </p:cNvPr>
          <p:cNvSpPr txBox="1">
            <a:spLocks/>
          </p:cNvSpPr>
          <p:nvPr/>
        </p:nvSpPr>
        <p:spPr>
          <a:xfrm>
            <a:off x="1932072" y="254645"/>
            <a:ext cx="9954141" cy="5910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defPPr>
              <a:defRPr/>
            </a:defPPr>
            <a:lvl1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Организация проведения итогового сочинения на уровне МОУО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="" xmlns:a16="http://schemas.microsoft.com/office/drawing/2014/main" id="{8A148479-C3E5-026A-408A-F710D86F394B}"/>
              </a:ext>
            </a:extLst>
          </p:cNvPr>
          <p:cNvSpPr txBox="1"/>
          <p:nvPr/>
        </p:nvSpPr>
        <p:spPr>
          <a:xfrm>
            <a:off x="1490623" y="956732"/>
            <a:ext cx="9210754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spc="1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МОУО издает приказ о проведении </a:t>
            </a:r>
            <a:r>
              <a:rPr lang="ru-RU" sz="2400" b="1" dirty="0">
                <a:solidFill>
                  <a:srgbClr val="C00000"/>
                </a:solidFill>
              </a:rPr>
              <a:t>итогового сочинения (изложения) в МО:</a:t>
            </a:r>
            <a:endParaRPr lang="ru-RU" sz="2400" spc="1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="" xmlns:a16="http://schemas.microsoft.com/office/drawing/2014/main" id="{DB9465DF-0D99-609F-24E7-8F4E88D13181}"/>
              </a:ext>
            </a:extLst>
          </p:cNvPr>
          <p:cNvSpPr txBox="1"/>
          <p:nvPr/>
        </p:nvSpPr>
        <p:spPr>
          <a:xfrm>
            <a:off x="241957" y="1807840"/>
            <a:ext cx="1170808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поручает ОО с</a:t>
            </a: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оздать в ОО комиссии по проведению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итогового сочинения (изложения);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поручает ОО обеспечить в местах проведения наличие видеонаблюдения и видеозаписи с дальнейшим хранением в течение срока, установленного Порядком ИС (</a:t>
            </a: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определяет </a:t>
            </a:r>
            <a:r>
              <a:rPr lang="ru-RU" sz="2000" b="1" spc="10" dirty="0">
                <a:solidFill>
                  <a:srgbClr val="FF0000"/>
                </a:solidFill>
                <a:cs typeface="Times New Roman" panose="02020603050405020304" pitchFamily="18" charset="0"/>
              </a:rPr>
              <a:t>места хранения</a:t>
            </a: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носителей с видеозаписями </a:t>
            </a:r>
            <a:r>
              <a:rPr lang="ru-RU" sz="2000" b="1" spc="10" dirty="0">
                <a:solidFill>
                  <a:srgbClr val="FF0000"/>
                </a:solidFill>
                <a:cs typeface="Times New Roman" panose="02020603050405020304" pitchFamily="18" charset="0"/>
              </a:rPr>
              <a:t>из мест проведения и мест проверки ИС</a:t>
            </a: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)</a:t>
            </a:r>
            <a:r>
              <a:rPr lang="ru-RU" sz="2000" b="1" spc="1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направляет ВПЛ в ОО, определенные министерством;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направляет обучающихся в ОО, определенные министерством, при возникновении нештатных ситуаций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(ремонт, ЧС и др.);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назначает лицо, ответственное за организацию и проведение проверки (далее – ответственное лицо);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назначает уполномоченное лицо (уполномоченных лиц), осуществляющее перенос результатов проверки итогового сочинения (изложения) по каждому критерию («зачет»/«незачет») из копий бланков регистрации в оригиналы;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определяет место (места) проверки итогового сочинения (изложения).</a:t>
            </a:r>
          </a:p>
        </p:txBody>
      </p:sp>
    </p:spTree>
    <p:extLst>
      <p:ext uri="{BB962C8B-B14F-4D97-AF65-F5344CB8AC3E}">
        <p14:creationId xmlns="" xmlns:p14="http://schemas.microsoft.com/office/powerpoint/2010/main" val="285437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940" y="332533"/>
            <a:ext cx="10639425" cy="658394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Организация проведения итогового сочинения на уровне МОУО</a:t>
            </a:r>
            <a:b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39D9C2B-D0D5-D7EA-A814-FCBAE651109A}"/>
              </a:ext>
            </a:extLst>
          </p:cNvPr>
          <p:cNvSpPr/>
          <p:nvPr/>
        </p:nvSpPr>
        <p:spPr>
          <a:xfrm>
            <a:off x="1024376" y="1053874"/>
            <a:ext cx="101432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Задача МОУО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Порядок ИС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пункт 3.2)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C7A9DCA-0923-F38D-0DCA-18A23802B3B1}"/>
              </a:ext>
            </a:extLst>
          </p:cNvPr>
          <p:cNvSpPr txBox="1"/>
          <p:nvPr/>
        </p:nvSpPr>
        <p:spPr>
          <a:xfrm>
            <a:off x="495230" y="2045049"/>
            <a:ext cx="1137165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Привлечь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независимых наблюдателей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из числа подготовленных и  аккредитованных общественных наблюдателей на основной период ЕГЭ 2024 года, а также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специально подготовленных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на муниципальном уровне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400" b="1" dirty="0">
                <a:solidFill>
                  <a:srgbClr val="982C3B"/>
                </a:solidFill>
              </a:rPr>
              <a:t>приказ МОУО </a:t>
            </a:r>
            <a:r>
              <a:rPr lang="ru-RU" sz="2400" dirty="0">
                <a:solidFill>
                  <a:srgbClr val="982C3B"/>
                </a:solidFill>
              </a:rPr>
              <a:t>о направлении независимых наблюдателей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8C3E46A-7C70-EFF5-4216-D4D9ED3F4AD3}"/>
              </a:ext>
            </a:extLst>
          </p:cNvPr>
          <p:cNvSpPr txBox="1"/>
          <p:nvPr/>
        </p:nvSpPr>
        <p:spPr>
          <a:xfrm>
            <a:off x="495230" y="4359362"/>
            <a:ext cx="1091822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</a:rPr>
              <a:t>Обеспечить</a:t>
            </a:r>
            <a:r>
              <a:rPr lang="ru-RU" sz="2400" b="1" dirty="0">
                <a:solidFill>
                  <a:srgbClr val="C00000"/>
                </a:solidFill>
              </a:rPr>
              <a:t>: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соблюдение порядка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проведения итогового сочинения (изложения);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объективность и прозрачность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проведения итогового сочинения (изложения)</a:t>
            </a:r>
          </a:p>
        </p:txBody>
      </p:sp>
    </p:spTree>
    <p:extLst>
      <p:ext uri="{BB962C8B-B14F-4D97-AF65-F5344CB8AC3E}">
        <p14:creationId xmlns="" xmlns:p14="http://schemas.microsoft.com/office/powerpoint/2010/main" val="25302420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6" y="260648"/>
            <a:ext cx="10639425" cy="658394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Организация проведения итогового сочинения (изложения)</a:t>
            </a:r>
            <a:r>
              <a:rPr lang="ru-RU" sz="28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3B0575F-D494-6FA1-6F43-84C092971DB7}"/>
              </a:ext>
            </a:extLst>
          </p:cNvPr>
          <p:cNvSpPr/>
          <p:nvPr/>
        </p:nvSpPr>
        <p:spPr>
          <a:xfrm>
            <a:off x="415316" y="1934232"/>
            <a:ext cx="115963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Обеспечить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видеозапись: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 штабе и во всех аудиториях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во всех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местах проведения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итогового сочинения (изложения);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месте (местах) проверки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ИС.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2085D26-BAD5-2620-AFED-6922E93C9823}"/>
              </a:ext>
            </a:extLst>
          </p:cNvPr>
          <p:cNvSpPr/>
          <p:nvPr/>
        </p:nvSpPr>
        <p:spPr>
          <a:xfrm>
            <a:off x="1412002" y="858892"/>
            <a:ext cx="904263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Задача МОУО и руководителей ОО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Порядок ИС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пункты: 3.3;  6.1;  6.2.1;  7.11.1;  7.11.4;  8.1)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C67180CB-D0E0-8776-18A3-4A8FCC5F0424}"/>
              </a:ext>
            </a:extLst>
          </p:cNvPr>
          <p:cNvSpPr/>
          <p:nvPr/>
        </p:nvSpPr>
        <p:spPr>
          <a:xfrm>
            <a:off x="415938" y="3613076"/>
            <a:ext cx="10948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Видеозапись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в аудиториях проведения ИС осуществляется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системой видеонаблюдения ОО,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при ее отсутствии видеозапись в аудитории возможно осуществлять с помощью: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14D2D9C-E7AC-1CC5-2863-213435123A3B}"/>
              </a:ext>
            </a:extLst>
          </p:cNvPr>
          <p:cNvSpPr/>
          <p:nvPr/>
        </p:nvSpPr>
        <p:spPr>
          <a:xfrm>
            <a:off x="3056174" y="4667585"/>
            <a:ext cx="66013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web</a:t>
            </a:r>
            <a:r>
              <a:rPr lang="ru-RU" sz="2400" b="1" dirty="0">
                <a:solidFill>
                  <a:srgbClr val="C00000"/>
                </a:solidFill>
              </a:rPr>
              <a:t>-камеры, подключенной к компьютеру;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web</a:t>
            </a:r>
            <a:r>
              <a:rPr lang="ru-RU" sz="2400" b="1" dirty="0">
                <a:solidFill>
                  <a:srgbClr val="C00000"/>
                </a:solidFill>
              </a:rPr>
              <a:t>-камеры, встроенной в ноутбук;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rgbClr val="C00000"/>
                </a:solidFill>
              </a:rPr>
              <a:t>видеорегистратора.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60DC648-2CCA-7DCC-EAA4-1089CC23678F}"/>
              </a:ext>
            </a:extLst>
          </p:cNvPr>
          <p:cNvSpPr/>
          <p:nvPr/>
        </p:nvSpPr>
        <p:spPr>
          <a:xfrm>
            <a:off x="441649" y="5867914"/>
            <a:ext cx="113087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/>
              <a:t>Видеозапись </a:t>
            </a:r>
            <a:r>
              <a:rPr lang="ru-RU" sz="2000" dirty="0"/>
              <a:t>из аудиторий проведения итогового сочинения (изложения) </a:t>
            </a:r>
            <a:r>
              <a:rPr lang="ru-RU" sz="2000" b="1" dirty="0"/>
              <a:t>хранится </a:t>
            </a:r>
            <a:r>
              <a:rPr lang="ru-RU" sz="2000" dirty="0"/>
              <a:t>в ОО и (или) МОУО </a:t>
            </a:r>
            <a:r>
              <a:rPr lang="ru-RU" sz="2000" b="1" dirty="0"/>
              <a:t>до 1 марта </a:t>
            </a:r>
            <a:r>
              <a:rPr lang="ru-RU" sz="2000" dirty="0"/>
              <a:t>учебного года, следующего за годом проведения итогового сочинения (изложения) </a:t>
            </a:r>
          </a:p>
        </p:txBody>
      </p:sp>
    </p:spTree>
    <p:extLst>
      <p:ext uri="{BB962C8B-B14F-4D97-AF65-F5344CB8AC3E}">
        <p14:creationId xmlns="" xmlns:p14="http://schemas.microsoft.com/office/powerpoint/2010/main" val="5713145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1614</Words>
  <Application>Microsoft Office PowerPoint</Application>
  <PresentationFormat>Произвольный</PresentationFormat>
  <Paragraphs>232</Paragraphs>
  <Slides>23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Проведение  итогового сочинения в 2024-2025 учебном году</vt:lpstr>
      <vt:lpstr>Слайд 6</vt:lpstr>
      <vt:lpstr>Слайд 7</vt:lpstr>
      <vt:lpstr>Организация проведения итогового сочинения на уровне МОУО </vt:lpstr>
      <vt:lpstr>Организация проведения итогового сочинения (изложения)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Ознакомление участников  с результатами итогового сочинения (изложения)</vt:lpstr>
      <vt:lpstr>Формы ИС-8 и ИС-9</vt:lpstr>
      <vt:lpstr>Ознакомление участников  с результатами итогового сочинения (изложения)</vt:lpstr>
      <vt:lpstr>Проведение итогового сочинения (изложения)</vt:lpstr>
      <vt:lpstr>Ознакомление участников  с результатами итогового сочинения (изложения)</vt:lpstr>
      <vt:lpstr>Ознакомление участников  с результатами итогового сочинения (изложения)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В. Кондрашова</dc:creator>
  <cp:lastModifiedBy>school11ul@yandex.ru</cp:lastModifiedBy>
  <cp:revision>43</cp:revision>
  <cp:lastPrinted>2024-11-25T15:28:53Z</cp:lastPrinted>
  <dcterms:created xsi:type="dcterms:W3CDTF">2024-07-22T08:20:46Z</dcterms:created>
  <dcterms:modified xsi:type="dcterms:W3CDTF">2024-12-02T08:20:12Z</dcterms:modified>
</cp:coreProperties>
</file>